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5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37bab590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37bab590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38aa158a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38aa158a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373daa68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373daa68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437bab5902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437bab5902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43863bc9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43863bc9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f6d8bb1f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f6d8bb1f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f6d8bb1f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f6d8bb1f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3708204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3708204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37082042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37082042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f6d8bb1f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f6d8bb1f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37bab59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37bab59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f6d8bb1f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f6d8bb1f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373daa6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373daa6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373daa68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373daa68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Négyzetjáték és bolyongás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95016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Készítette: Szauer Csilla és Tóth Virág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2018.10.03.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2735750" y="535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egyenleteink:</a:t>
            </a:r>
            <a:endParaRPr/>
          </a:p>
        </p:txBody>
      </p:sp>
      <p:pic>
        <p:nvPicPr>
          <p:cNvPr id="244" name="Google Shape;244;p22"/>
          <p:cNvPicPr preferRelativeResize="0"/>
          <p:nvPr/>
        </p:nvPicPr>
        <p:blipFill rotWithShape="1">
          <a:blip r:embed="rId3">
            <a:alphaModFix/>
          </a:blip>
          <a:srcRect l="19203" t="29139" r="31148" b="18195"/>
          <a:stretch/>
        </p:blipFill>
        <p:spPr>
          <a:xfrm>
            <a:off x="570375" y="786950"/>
            <a:ext cx="6471725" cy="386155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2"/>
          <p:cNvSpPr txBox="1"/>
          <p:nvPr/>
        </p:nvSpPr>
        <p:spPr>
          <a:xfrm>
            <a:off x="6739450" y="902850"/>
            <a:ext cx="5016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2"/>
          <p:cNvSpPr/>
          <p:nvPr/>
        </p:nvSpPr>
        <p:spPr>
          <a:xfrm>
            <a:off x="6666475" y="802525"/>
            <a:ext cx="447000" cy="54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2"/>
          <p:cNvSpPr/>
          <p:nvPr/>
        </p:nvSpPr>
        <p:spPr>
          <a:xfrm>
            <a:off x="6739450" y="1921600"/>
            <a:ext cx="447000" cy="54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22"/>
          <p:cNvPicPr preferRelativeResize="0"/>
          <p:nvPr/>
        </p:nvPicPr>
        <p:blipFill rotWithShape="1">
          <a:blip r:embed="rId3">
            <a:alphaModFix/>
          </a:blip>
          <a:srcRect l="29468" t="39088" r="68712" b="56682"/>
          <a:stretch/>
        </p:blipFill>
        <p:spPr>
          <a:xfrm>
            <a:off x="1933400" y="2617388"/>
            <a:ext cx="237101" cy="31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 rotWithShape="1">
          <a:blip r:embed="rId3">
            <a:alphaModFix/>
          </a:blip>
          <a:srcRect l="29563" t="53553" r="68967" b="42964"/>
          <a:stretch/>
        </p:blipFill>
        <p:spPr>
          <a:xfrm>
            <a:off x="1933400" y="1480399"/>
            <a:ext cx="186926" cy="24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/>
          <p:nvPr/>
        </p:nvSpPr>
        <p:spPr>
          <a:xfrm>
            <a:off x="2145486" y="228549"/>
            <a:ext cx="523800" cy="48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S1</a:t>
            </a:r>
            <a:endParaRPr sz="1000" b="1"/>
          </a:p>
        </p:txBody>
      </p:sp>
      <p:sp>
        <p:nvSpPr>
          <p:cNvPr id="255" name="Google Shape;255;p23"/>
          <p:cNvSpPr/>
          <p:nvPr/>
        </p:nvSpPr>
        <p:spPr>
          <a:xfrm>
            <a:off x="376850" y="1528586"/>
            <a:ext cx="1162200" cy="1313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b="1"/>
              <a:t>S győz</a:t>
            </a:r>
            <a:endParaRPr b="1"/>
          </a:p>
        </p:txBody>
      </p:sp>
      <p:sp>
        <p:nvSpPr>
          <p:cNvPr id="256" name="Google Shape;256;p23"/>
          <p:cNvSpPr/>
          <p:nvPr/>
        </p:nvSpPr>
        <p:spPr>
          <a:xfrm>
            <a:off x="2145486" y="858160"/>
            <a:ext cx="523800" cy="48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S2</a:t>
            </a:r>
            <a:endParaRPr sz="1000" b="1"/>
          </a:p>
        </p:txBody>
      </p:sp>
      <p:sp>
        <p:nvSpPr>
          <p:cNvPr id="257" name="Google Shape;257;p23"/>
          <p:cNvSpPr/>
          <p:nvPr/>
        </p:nvSpPr>
        <p:spPr>
          <a:xfrm>
            <a:off x="2145486" y="3592851"/>
            <a:ext cx="523800" cy="48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S6</a:t>
            </a:r>
            <a:endParaRPr sz="1000" b="1"/>
          </a:p>
        </p:txBody>
      </p:sp>
      <p:sp>
        <p:nvSpPr>
          <p:cNvPr id="258" name="Google Shape;258;p23"/>
          <p:cNvSpPr/>
          <p:nvPr/>
        </p:nvSpPr>
        <p:spPr>
          <a:xfrm>
            <a:off x="2145486" y="2213903"/>
            <a:ext cx="523800" cy="48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S4</a:t>
            </a:r>
            <a:endParaRPr sz="1000" b="1"/>
          </a:p>
        </p:txBody>
      </p:sp>
      <p:sp>
        <p:nvSpPr>
          <p:cNvPr id="259" name="Google Shape;259;p23"/>
          <p:cNvSpPr/>
          <p:nvPr/>
        </p:nvSpPr>
        <p:spPr>
          <a:xfrm>
            <a:off x="2145486" y="2903290"/>
            <a:ext cx="523800" cy="48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S5</a:t>
            </a:r>
            <a:endParaRPr sz="1000" b="1"/>
          </a:p>
        </p:txBody>
      </p:sp>
      <p:sp>
        <p:nvSpPr>
          <p:cNvPr id="260" name="Google Shape;260;p23"/>
          <p:cNvSpPr/>
          <p:nvPr/>
        </p:nvSpPr>
        <p:spPr>
          <a:xfrm>
            <a:off x="2145486" y="1521734"/>
            <a:ext cx="523800" cy="48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S3</a:t>
            </a:r>
            <a:endParaRPr sz="1000" b="1"/>
          </a:p>
        </p:txBody>
      </p:sp>
      <p:sp>
        <p:nvSpPr>
          <p:cNvPr id="261" name="Google Shape;261;p23"/>
          <p:cNvSpPr/>
          <p:nvPr/>
        </p:nvSpPr>
        <p:spPr>
          <a:xfrm>
            <a:off x="2145486" y="4247338"/>
            <a:ext cx="523800" cy="48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S7</a:t>
            </a:r>
            <a:endParaRPr sz="1000" b="1"/>
          </a:p>
        </p:txBody>
      </p:sp>
      <p:sp>
        <p:nvSpPr>
          <p:cNvPr id="262" name="Google Shape;262;p23"/>
          <p:cNvSpPr/>
          <p:nvPr/>
        </p:nvSpPr>
        <p:spPr>
          <a:xfrm>
            <a:off x="6055182" y="4226168"/>
            <a:ext cx="523800" cy="4827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V7</a:t>
            </a:r>
            <a:endParaRPr sz="1000" b="1"/>
          </a:p>
        </p:txBody>
      </p:sp>
      <p:sp>
        <p:nvSpPr>
          <p:cNvPr id="263" name="Google Shape;263;p23"/>
          <p:cNvSpPr/>
          <p:nvPr/>
        </p:nvSpPr>
        <p:spPr>
          <a:xfrm>
            <a:off x="6055182" y="3589306"/>
            <a:ext cx="523800" cy="4827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V6</a:t>
            </a:r>
            <a:endParaRPr sz="1000" b="1"/>
          </a:p>
        </p:txBody>
      </p:sp>
      <p:sp>
        <p:nvSpPr>
          <p:cNvPr id="264" name="Google Shape;264;p23"/>
          <p:cNvSpPr/>
          <p:nvPr/>
        </p:nvSpPr>
        <p:spPr>
          <a:xfrm>
            <a:off x="6055182" y="2891607"/>
            <a:ext cx="523800" cy="4827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V5</a:t>
            </a:r>
            <a:endParaRPr sz="1000" b="1"/>
          </a:p>
        </p:txBody>
      </p:sp>
      <p:sp>
        <p:nvSpPr>
          <p:cNvPr id="265" name="Google Shape;265;p23"/>
          <p:cNvSpPr/>
          <p:nvPr/>
        </p:nvSpPr>
        <p:spPr>
          <a:xfrm>
            <a:off x="6055182" y="2193895"/>
            <a:ext cx="523800" cy="4827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V4</a:t>
            </a:r>
            <a:endParaRPr sz="1000" b="1"/>
          </a:p>
        </p:txBody>
      </p:sp>
      <p:sp>
        <p:nvSpPr>
          <p:cNvPr id="266" name="Google Shape;266;p23"/>
          <p:cNvSpPr/>
          <p:nvPr/>
        </p:nvSpPr>
        <p:spPr>
          <a:xfrm>
            <a:off x="6055182" y="1566731"/>
            <a:ext cx="523800" cy="4827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V3</a:t>
            </a:r>
            <a:endParaRPr sz="1000" b="1"/>
          </a:p>
        </p:txBody>
      </p:sp>
      <p:sp>
        <p:nvSpPr>
          <p:cNvPr id="267" name="Google Shape;267;p23"/>
          <p:cNvSpPr/>
          <p:nvPr/>
        </p:nvSpPr>
        <p:spPr>
          <a:xfrm>
            <a:off x="6082306" y="919708"/>
            <a:ext cx="523800" cy="4827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V2</a:t>
            </a:r>
            <a:endParaRPr sz="1000" b="1"/>
          </a:p>
        </p:txBody>
      </p:sp>
      <p:sp>
        <p:nvSpPr>
          <p:cNvPr id="268" name="Google Shape;268;p23"/>
          <p:cNvSpPr/>
          <p:nvPr/>
        </p:nvSpPr>
        <p:spPr>
          <a:xfrm>
            <a:off x="6082306" y="228150"/>
            <a:ext cx="523800" cy="4827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V1</a:t>
            </a:r>
            <a:endParaRPr sz="1000" b="1"/>
          </a:p>
        </p:txBody>
      </p:sp>
      <p:sp>
        <p:nvSpPr>
          <p:cNvPr id="269" name="Google Shape;269;p23"/>
          <p:cNvSpPr/>
          <p:nvPr/>
        </p:nvSpPr>
        <p:spPr>
          <a:xfrm>
            <a:off x="7882130" y="1507467"/>
            <a:ext cx="1162200" cy="13137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b="1"/>
              <a:t>V győz</a:t>
            </a:r>
            <a:endParaRPr b="1"/>
          </a:p>
        </p:txBody>
      </p:sp>
      <p:cxnSp>
        <p:nvCxnSpPr>
          <p:cNvPr id="270" name="Google Shape;270;p23"/>
          <p:cNvCxnSpPr>
            <a:stCxn id="254" idx="6"/>
            <a:endCxn id="268" idx="2"/>
          </p:cNvCxnSpPr>
          <p:nvPr/>
        </p:nvCxnSpPr>
        <p:spPr>
          <a:xfrm rot="10800000" flipH="1">
            <a:off x="2669286" y="469599"/>
            <a:ext cx="34131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1" name="Google Shape;271;p23"/>
          <p:cNvCxnSpPr>
            <a:stCxn id="254" idx="6"/>
            <a:endCxn id="267" idx="2"/>
          </p:cNvCxnSpPr>
          <p:nvPr/>
        </p:nvCxnSpPr>
        <p:spPr>
          <a:xfrm>
            <a:off x="2669286" y="469899"/>
            <a:ext cx="3413100" cy="69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2" name="Google Shape;272;p23"/>
          <p:cNvCxnSpPr>
            <a:stCxn id="254" idx="6"/>
            <a:endCxn id="265" idx="2"/>
          </p:cNvCxnSpPr>
          <p:nvPr/>
        </p:nvCxnSpPr>
        <p:spPr>
          <a:xfrm>
            <a:off x="2669286" y="469899"/>
            <a:ext cx="3385800" cy="196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3" name="Google Shape;273;p23"/>
          <p:cNvCxnSpPr>
            <a:stCxn id="256" idx="6"/>
            <a:endCxn id="267" idx="2"/>
          </p:cNvCxnSpPr>
          <p:nvPr/>
        </p:nvCxnSpPr>
        <p:spPr>
          <a:xfrm>
            <a:off x="2669286" y="1099510"/>
            <a:ext cx="3413100" cy="6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4" name="Google Shape;274;p23"/>
          <p:cNvCxnSpPr>
            <a:stCxn id="256" idx="6"/>
            <a:endCxn id="266" idx="2"/>
          </p:cNvCxnSpPr>
          <p:nvPr/>
        </p:nvCxnSpPr>
        <p:spPr>
          <a:xfrm>
            <a:off x="2669286" y="1099510"/>
            <a:ext cx="3385800" cy="70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5" name="Google Shape;275;p23"/>
          <p:cNvCxnSpPr>
            <a:stCxn id="256" idx="3"/>
            <a:endCxn id="255" idx="7"/>
          </p:cNvCxnSpPr>
          <p:nvPr/>
        </p:nvCxnSpPr>
        <p:spPr>
          <a:xfrm flipH="1">
            <a:off x="1368995" y="1270170"/>
            <a:ext cx="853200" cy="450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6" name="Google Shape;276;p23"/>
          <p:cNvCxnSpPr>
            <a:stCxn id="260" idx="6"/>
            <a:endCxn id="267" idx="3"/>
          </p:cNvCxnSpPr>
          <p:nvPr/>
        </p:nvCxnSpPr>
        <p:spPr>
          <a:xfrm rot="10800000" flipH="1">
            <a:off x="2669286" y="1331684"/>
            <a:ext cx="3489600" cy="431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7" name="Google Shape;277;p23"/>
          <p:cNvCxnSpPr>
            <a:stCxn id="260" idx="6"/>
            <a:endCxn id="263" idx="2"/>
          </p:cNvCxnSpPr>
          <p:nvPr/>
        </p:nvCxnSpPr>
        <p:spPr>
          <a:xfrm>
            <a:off x="2669286" y="1763084"/>
            <a:ext cx="3385800" cy="2067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8" name="Google Shape;278;p23"/>
          <p:cNvCxnSpPr>
            <a:stCxn id="258" idx="6"/>
            <a:endCxn id="265" idx="2"/>
          </p:cNvCxnSpPr>
          <p:nvPr/>
        </p:nvCxnSpPr>
        <p:spPr>
          <a:xfrm rot="10800000" flipH="1">
            <a:off x="2669286" y="2435153"/>
            <a:ext cx="3385800" cy="2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Google Shape;279;p23"/>
          <p:cNvCxnSpPr>
            <a:stCxn id="258" idx="6"/>
            <a:endCxn id="264" idx="2"/>
          </p:cNvCxnSpPr>
          <p:nvPr/>
        </p:nvCxnSpPr>
        <p:spPr>
          <a:xfrm>
            <a:off x="2669286" y="2455253"/>
            <a:ext cx="3385800" cy="67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0" name="Google Shape;280;p23"/>
          <p:cNvCxnSpPr>
            <a:stCxn id="258" idx="1"/>
            <a:endCxn id="255" idx="6"/>
          </p:cNvCxnSpPr>
          <p:nvPr/>
        </p:nvCxnSpPr>
        <p:spPr>
          <a:xfrm rot="10800000">
            <a:off x="1539095" y="2185293"/>
            <a:ext cx="683100" cy="99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1" name="Google Shape;281;p23"/>
          <p:cNvCxnSpPr>
            <a:stCxn id="259" idx="6"/>
            <a:endCxn id="263" idx="2"/>
          </p:cNvCxnSpPr>
          <p:nvPr/>
        </p:nvCxnSpPr>
        <p:spPr>
          <a:xfrm>
            <a:off x="2669286" y="3144640"/>
            <a:ext cx="3385800" cy="68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2" name="Google Shape;282;p23"/>
          <p:cNvCxnSpPr>
            <a:stCxn id="259" idx="6"/>
            <a:endCxn id="262" idx="1"/>
          </p:cNvCxnSpPr>
          <p:nvPr/>
        </p:nvCxnSpPr>
        <p:spPr>
          <a:xfrm>
            <a:off x="2669286" y="3144640"/>
            <a:ext cx="3462600" cy="115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3" name="Google Shape;283;p23"/>
          <p:cNvCxnSpPr>
            <a:stCxn id="259" idx="2"/>
            <a:endCxn id="255" idx="5"/>
          </p:cNvCxnSpPr>
          <p:nvPr/>
        </p:nvCxnSpPr>
        <p:spPr>
          <a:xfrm rot="10800000">
            <a:off x="1368786" y="2649940"/>
            <a:ext cx="776700" cy="494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4" name="Google Shape;284;p23"/>
          <p:cNvCxnSpPr>
            <a:stCxn id="257" idx="6"/>
            <a:endCxn id="264" idx="2"/>
          </p:cNvCxnSpPr>
          <p:nvPr/>
        </p:nvCxnSpPr>
        <p:spPr>
          <a:xfrm rot="10800000" flipH="1">
            <a:off x="2669286" y="3133101"/>
            <a:ext cx="3385800" cy="701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5" name="Google Shape;285;p23"/>
          <p:cNvCxnSpPr>
            <a:stCxn id="257" idx="2"/>
            <a:endCxn id="255" idx="4"/>
          </p:cNvCxnSpPr>
          <p:nvPr/>
        </p:nvCxnSpPr>
        <p:spPr>
          <a:xfrm rot="10800000">
            <a:off x="958086" y="2842401"/>
            <a:ext cx="1187400" cy="991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6" name="Google Shape;286;p23"/>
          <p:cNvCxnSpPr>
            <a:stCxn id="261" idx="6"/>
            <a:endCxn id="262" idx="2"/>
          </p:cNvCxnSpPr>
          <p:nvPr/>
        </p:nvCxnSpPr>
        <p:spPr>
          <a:xfrm rot="10800000" flipH="1">
            <a:off x="2669286" y="4467388"/>
            <a:ext cx="3385800" cy="21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" name="Google Shape;287;p23"/>
          <p:cNvCxnSpPr>
            <a:stCxn id="261" idx="2"/>
            <a:endCxn id="255" idx="3"/>
          </p:cNvCxnSpPr>
          <p:nvPr/>
        </p:nvCxnSpPr>
        <p:spPr>
          <a:xfrm rot="10800000">
            <a:off x="547086" y="2649988"/>
            <a:ext cx="1598400" cy="183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8" name="Google Shape;288;p23"/>
          <p:cNvCxnSpPr>
            <a:stCxn id="268" idx="1"/>
            <a:endCxn id="254" idx="7"/>
          </p:cNvCxnSpPr>
          <p:nvPr/>
        </p:nvCxnSpPr>
        <p:spPr>
          <a:xfrm flipH="1">
            <a:off x="2592615" y="298840"/>
            <a:ext cx="35664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89" name="Google Shape;289;p23"/>
          <p:cNvCxnSpPr>
            <a:stCxn id="268" idx="1"/>
            <a:endCxn id="256" idx="7"/>
          </p:cNvCxnSpPr>
          <p:nvPr/>
        </p:nvCxnSpPr>
        <p:spPr>
          <a:xfrm flipH="1">
            <a:off x="2592615" y="298840"/>
            <a:ext cx="3566400" cy="63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90" name="Google Shape;290;p23"/>
          <p:cNvCxnSpPr>
            <a:stCxn id="267" idx="1"/>
            <a:endCxn id="256" idx="7"/>
          </p:cNvCxnSpPr>
          <p:nvPr/>
        </p:nvCxnSpPr>
        <p:spPr>
          <a:xfrm rot="10800000">
            <a:off x="2592615" y="928898"/>
            <a:ext cx="3566400" cy="6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91" name="Google Shape;291;p23"/>
          <p:cNvCxnSpPr>
            <a:stCxn id="267" idx="1"/>
            <a:endCxn id="260" idx="7"/>
          </p:cNvCxnSpPr>
          <p:nvPr/>
        </p:nvCxnSpPr>
        <p:spPr>
          <a:xfrm flipH="1">
            <a:off x="2592615" y="990398"/>
            <a:ext cx="3566400" cy="602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92" name="Google Shape;292;p23"/>
          <p:cNvCxnSpPr>
            <a:endCxn id="269" idx="0"/>
          </p:cNvCxnSpPr>
          <p:nvPr/>
        </p:nvCxnSpPr>
        <p:spPr>
          <a:xfrm>
            <a:off x="6632030" y="1127367"/>
            <a:ext cx="1831200" cy="380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93" name="Google Shape;293;p23"/>
          <p:cNvCxnSpPr>
            <a:stCxn id="268" idx="3"/>
            <a:endCxn id="258" idx="7"/>
          </p:cNvCxnSpPr>
          <p:nvPr/>
        </p:nvCxnSpPr>
        <p:spPr>
          <a:xfrm flipH="1">
            <a:off x="2592615" y="640160"/>
            <a:ext cx="3566400" cy="1644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94" name="Google Shape;294;p23"/>
          <p:cNvCxnSpPr>
            <a:stCxn id="266" idx="3"/>
            <a:endCxn id="257" idx="7"/>
          </p:cNvCxnSpPr>
          <p:nvPr/>
        </p:nvCxnSpPr>
        <p:spPr>
          <a:xfrm flipH="1">
            <a:off x="2592491" y="1978741"/>
            <a:ext cx="3539400" cy="1684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95" name="Google Shape;295;p23"/>
          <p:cNvCxnSpPr>
            <a:stCxn id="266" idx="3"/>
            <a:endCxn id="256" idx="5"/>
          </p:cNvCxnSpPr>
          <p:nvPr/>
        </p:nvCxnSpPr>
        <p:spPr>
          <a:xfrm rot="10800000">
            <a:off x="2592491" y="1270141"/>
            <a:ext cx="3539400" cy="708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96" name="Google Shape;296;p23"/>
          <p:cNvCxnSpPr>
            <a:stCxn id="265" idx="3"/>
            <a:endCxn id="258" idx="5"/>
          </p:cNvCxnSpPr>
          <p:nvPr/>
        </p:nvCxnSpPr>
        <p:spPr>
          <a:xfrm flipH="1">
            <a:off x="2592491" y="2605905"/>
            <a:ext cx="3539400" cy="20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97" name="Google Shape;297;p23"/>
          <p:cNvCxnSpPr>
            <a:stCxn id="265" idx="3"/>
            <a:endCxn id="259" idx="6"/>
          </p:cNvCxnSpPr>
          <p:nvPr/>
        </p:nvCxnSpPr>
        <p:spPr>
          <a:xfrm flipH="1">
            <a:off x="2669291" y="2605905"/>
            <a:ext cx="3462600" cy="53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98" name="Google Shape;298;p23"/>
          <p:cNvCxnSpPr>
            <a:stCxn id="265" idx="6"/>
            <a:endCxn id="269" idx="1"/>
          </p:cNvCxnSpPr>
          <p:nvPr/>
        </p:nvCxnSpPr>
        <p:spPr>
          <a:xfrm rot="10800000" flipH="1">
            <a:off x="6578982" y="1699945"/>
            <a:ext cx="1473300" cy="73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99" name="Google Shape;299;p23"/>
          <p:cNvCxnSpPr>
            <a:stCxn id="264" idx="6"/>
            <a:endCxn id="269" idx="2"/>
          </p:cNvCxnSpPr>
          <p:nvPr/>
        </p:nvCxnSpPr>
        <p:spPr>
          <a:xfrm rot="10800000" flipH="1">
            <a:off x="6578982" y="2164257"/>
            <a:ext cx="1303200" cy="96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00" name="Google Shape;300;p23"/>
          <p:cNvCxnSpPr>
            <a:stCxn id="263" idx="6"/>
            <a:endCxn id="269" idx="3"/>
          </p:cNvCxnSpPr>
          <p:nvPr/>
        </p:nvCxnSpPr>
        <p:spPr>
          <a:xfrm rot="10800000" flipH="1">
            <a:off x="6578982" y="2628856"/>
            <a:ext cx="1473300" cy="1201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01" name="Google Shape;301;p23"/>
          <p:cNvCxnSpPr>
            <a:stCxn id="262" idx="6"/>
            <a:endCxn id="269" idx="4"/>
          </p:cNvCxnSpPr>
          <p:nvPr/>
        </p:nvCxnSpPr>
        <p:spPr>
          <a:xfrm rot="10800000" flipH="1">
            <a:off x="6578982" y="2821118"/>
            <a:ext cx="1884300" cy="1646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02" name="Google Shape;302;p23"/>
          <p:cNvCxnSpPr>
            <a:stCxn id="262" idx="3"/>
            <a:endCxn id="261" idx="5"/>
          </p:cNvCxnSpPr>
          <p:nvPr/>
        </p:nvCxnSpPr>
        <p:spPr>
          <a:xfrm flipH="1">
            <a:off x="2592491" y="4638179"/>
            <a:ext cx="3539400" cy="21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03" name="Google Shape;303;p23"/>
          <p:cNvCxnSpPr>
            <a:stCxn id="263" idx="3"/>
            <a:endCxn id="259" idx="5"/>
          </p:cNvCxnSpPr>
          <p:nvPr/>
        </p:nvCxnSpPr>
        <p:spPr>
          <a:xfrm rot="10800000">
            <a:off x="2592491" y="3315216"/>
            <a:ext cx="3539400" cy="686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04" name="Google Shape;304;p23"/>
          <p:cNvCxnSpPr>
            <a:stCxn id="264" idx="3"/>
            <a:endCxn id="261" idx="7"/>
          </p:cNvCxnSpPr>
          <p:nvPr/>
        </p:nvCxnSpPr>
        <p:spPr>
          <a:xfrm flipH="1">
            <a:off x="2592491" y="3303617"/>
            <a:ext cx="3539400" cy="1014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05" name="Google Shape;305;p23"/>
          <p:cNvCxnSpPr>
            <a:stCxn id="264" idx="3"/>
            <a:endCxn id="257" idx="5"/>
          </p:cNvCxnSpPr>
          <p:nvPr/>
        </p:nvCxnSpPr>
        <p:spPr>
          <a:xfrm flipH="1">
            <a:off x="2592491" y="3303617"/>
            <a:ext cx="3539400" cy="70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306" name="Google Shape;306;p23"/>
          <p:cNvSpPr/>
          <p:nvPr/>
        </p:nvSpPr>
        <p:spPr>
          <a:xfrm>
            <a:off x="1703965" y="1657412"/>
            <a:ext cx="2814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3"/>
          <p:cNvSpPr/>
          <p:nvPr/>
        </p:nvSpPr>
        <p:spPr>
          <a:xfrm>
            <a:off x="1599562" y="1584592"/>
            <a:ext cx="194700" cy="1725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3"/>
          <p:cNvSpPr/>
          <p:nvPr/>
        </p:nvSpPr>
        <p:spPr>
          <a:xfrm>
            <a:off x="1890615" y="1841245"/>
            <a:ext cx="194700" cy="1725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3"/>
          <p:cNvSpPr/>
          <p:nvPr/>
        </p:nvSpPr>
        <p:spPr>
          <a:xfrm>
            <a:off x="1736402" y="327918"/>
            <a:ext cx="2814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3"/>
          <p:cNvSpPr/>
          <p:nvPr/>
        </p:nvSpPr>
        <p:spPr>
          <a:xfrm>
            <a:off x="1631998" y="255098"/>
            <a:ext cx="194700" cy="1725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3"/>
          <p:cNvSpPr/>
          <p:nvPr/>
        </p:nvSpPr>
        <p:spPr>
          <a:xfrm>
            <a:off x="1709703" y="970634"/>
            <a:ext cx="2814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3"/>
          <p:cNvSpPr/>
          <p:nvPr/>
        </p:nvSpPr>
        <p:spPr>
          <a:xfrm>
            <a:off x="1605300" y="897815"/>
            <a:ext cx="194700" cy="17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3"/>
          <p:cNvSpPr/>
          <p:nvPr/>
        </p:nvSpPr>
        <p:spPr>
          <a:xfrm>
            <a:off x="1896353" y="1154467"/>
            <a:ext cx="194700" cy="1725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3"/>
          <p:cNvSpPr/>
          <p:nvPr/>
        </p:nvSpPr>
        <p:spPr>
          <a:xfrm>
            <a:off x="1703965" y="2344177"/>
            <a:ext cx="2814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3"/>
          <p:cNvSpPr/>
          <p:nvPr/>
        </p:nvSpPr>
        <p:spPr>
          <a:xfrm>
            <a:off x="1599562" y="2271357"/>
            <a:ext cx="194700" cy="17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3"/>
          <p:cNvSpPr/>
          <p:nvPr/>
        </p:nvSpPr>
        <p:spPr>
          <a:xfrm>
            <a:off x="1890615" y="2271357"/>
            <a:ext cx="194700" cy="1725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3"/>
          <p:cNvSpPr/>
          <p:nvPr/>
        </p:nvSpPr>
        <p:spPr>
          <a:xfrm>
            <a:off x="1709703" y="2990975"/>
            <a:ext cx="2814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3"/>
          <p:cNvSpPr/>
          <p:nvPr/>
        </p:nvSpPr>
        <p:spPr>
          <a:xfrm>
            <a:off x="1605300" y="2918156"/>
            <a:ext cx="194700" cy="1725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3"/>
          <p:cNvSpPr/>
          <p:nvPr/>
        </p:nvSpPr>
        <p:spPr>
          <a:xfrm>
            <a:off x="1896353" y="2918156"/>
            <a:ext cx="194700" cy="17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3"/>
          <p:cNvSpPr/>
          <p:nvPr/>
        </p:nvSpPr>
        <p:spPr>
          <a:xfrm>
            <a:off x="1896353" y="3174808"/>
            <a:ext cx="194700" cy="1725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3"/>
          <p:cNvSpPr/>
          <p:nvPr/>
        </p:nvSpPr>
        <p:spPr>
          <a:xfrm>
            <a:off x="1703965" y="3717732"/>
            <a:ext cx="2814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3"/>
          <p:cNvSpPr/>
          <p:nvPr/>
        </p:nvSpPr>
        <p:spPr>
          <a:xfrm>
            <a:off x="1599562" y="3644913"/>
            <a:ext cx="194700" cy="17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1890615" y="3644913"/>
            <a:ext cx="194700" cy="1725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3"/>
          <p:cNvSpPr/>
          <p:nvPr/>
        </p:nvSpPr>
        <p:spPr>
          <a:xfrm>
            <a:off x="1890615" y="3901565"/>
            <a:ext cx="194700" cy="17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3"/>
          <p:cNvSpPr/>
          <p:nvPr/>
        </p:nvSpPr>
        <p:spPr>
          <a:xfrm>
            <a:off x="6831272" y="327930"/>
            <a:ext cx="2814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"/>
          <p:cNvSpPr/>
          <p:nvPr/>
        </p:nvSpPr>
        <p:spPr>
          <a:xfrm>
            <a:off x="6726869" y="255111"/>
            <a:ext cx="194700" cy="17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3"/>
          <p:cNvSpPr/>
          <p:nvPr/>
        </p:nvSpPr>
        <p:spPr>
          <a:xfrm>
            <a:off x="6831272" y="1019089"/>
            <a:ext cx="2814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3"/>
          <p:cNvSpPr/>
          <p:nvPr/>
        </p:nvSpPr>
        <p:spPr>
          <a:xfrm>
            <a:off x="6726869" y="946270"/>
            <a:ext cx="194700" cy="17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3"/>
          <p:cNvSpPr/>
          <p:nvPr/>
        </p:nvSpPr>
        <p:spPr>
          <a:xfrm>
            <a:off x="7017922" y="1202922"/>
            <a:ext cx="194700" cy="1725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3"/>
          <p:cNvSpPr/>
          <p:nvPr/>
        </p:nvSpPr>
        <p:spPr>
          <a:xfrm>
            <a:off x="6830103" y="1693859"/>
            <a:ext cx="2814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3"/>
          <p:cNvSpPr/>
          <p:nvPr/>
        </p:nvSpPr>
        <p:spPr>
          <a:xfrm>
            <a:off x="6725700" y="1621039"/>
            <a:ext cx="194700" cy="17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3"/>
          <p:cNvSpPr/>
          <p:nvPr/>
        </p:nvSpPr>
        <p:spPr>
          <a:xfrm>
            <a:off x="7016753" y="1877692"/>
            <a:ext cx="194700" cy="17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3"/>
          <p:cNvSpPr/>
          <p:nvPr/>
        </p:nvSpPr>
        <p:spPr>
          <a:xfrm>
            <a:off x="6868450" y="2293862"/>
            <a:ext cx="2814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3"/>
          <p:cNvSpPr/>
          <p:nvPr/>
        </p:nvSpPr>
        <p:spPr>
          <a:xfrm>
            <a:off x="6764047" y="2221043"/>
            <a:ext cx="194700" cy="17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3"/>
          <p:cNvSpPr/>
          <p:nvPr/>
        </p:nvSpPr>
        <p:spPr>
          <a:xfrm>
            <a:off x="7055101" y="2221043"/>
            <a:ext cx="194700" cy="1725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3"/>
          <p:cNvSpPr/>
          <p:nvPr/>
        </p:nvSpPr>
        <p:spPr>
          <a:xfrm>
            <a:off x="6868450" y="2990962"/>
            <a:ext cx="2814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3"/>
          <p:cNvSpPr/>
          <p:nvPr/>
        </p:nvSpPr>
        <p:spPr>
          <a:xfrm>
            <a:off x="6764047" y="2918143"/>
            <a:ext cx="194700" cy="17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3"/>
          <p:cNvSpPr/>
          <p:nvPr/>
        </p:nvSpPr>
        <p:spPr>
          <a:xfrm>
            <a:off x="7055101" y="2918143"/>
            <a:ext cx="194700" cy="1725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3"/>
          <p:cNvSpPr/>
          <p:nvPr/>
        </p:nvSpPr>
        <p:spPr>
          <a:xfrm>
            <a:off x="7055101" y="3174795"/>
            <a:ext cx="194700" cy="17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3"/>
          <p:cNvSpPr/>
          <p:nvPr/>
        </p:nvSpPr>
        <p:spPr>
          <a:xfrm>
            <a:off x="6868450" y="3668915"/>
            <a:ext cx="2814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3"/>
          <p:cNvSpPr/>
          <p:nvPr/>
        </p:nvSpPr>
        <p:spPr>
          <a:xfrm>
            <a:off x="6764047" y="3596096"/>
            <a:ext cx="194700" cy="1725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3"/>
          <p:cNvSpPr/>
          <p:nvPr/>
        </p:nvSpPr>
        <p:spPr>
          <a:xfrm>
            <a:off x="7055101" y="3596096"/>
            <a:ext cx="194700" cy="17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3"/>
          <p:cNvSpPr/>
          <p:nvPr/>
        </p:nvSpPr>
        <p:spPr>
          <a:xfrm>
            <a:off x="7055101" y="3852748"/>
            <a:ext cx="194700" cy="1725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6764258" y="4273986"/>
            <a:ext cx="485912" cy="429480"/>
            <a:chOff x="1218300" y="1517700"/>
            <a:chExt cx="457200" cy="430125"/>
          </a:xfrm>
        </p:grpSpPr>
        <p:sp>
          <p:nvSpPr>
            <p:cNvPr id="345" name="Google Shape;345;p23"/>
            <p:cNvSpPr/>
            <p:nvPr/>
          </p:nvSpPr>
          <p:spPr>
            <a:xfrm>
              <a:off x="1316550" y="1590625"/>
              <a:ext cx="264900" cy="270300"/>
            </a:xfrm>
            <a:prstGeom prst="rect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1218300" y="1517700"/>
              <a:ext cx="183300" cy="173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1492200" y="1517700"/>
              <a:ext cx="183300" cy="1731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1218300" y="1774725"/>
              <a:ext cx="183300" cy="1731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1492200" y="1774725"/>
              <a:ext cx="183300" cy="173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23"/>
          <p:cNvGrpSpPr/>
          <p:nvPr/>
        </p:nvGrpSpPr>
        <p:grpSpPr>
          <a:xfrm>
            <a:off x="1607729" y="4232172"/>
            <a:ext cx="485912" cy="429480"/>
            <a:chOff x="1218300" y="1517700"/>
            <a:chExt cx="457200" cy="430125"/>
          </a:xfrm>
        </p:grpSpPr>
        <p:sp>
          <p:nvSpPr>
            <p:cNvPr id="351" name="Google Shape;351;p23"/>
            <p:cNvSpPr/>
            <p:nvPr/>
          </p:nvSpPr>
          <p:spPr>
            <a:xfrm>
              <a:off x="1316550" y="1590625"/>
              <a:ext cx="264900" cy="270300"/>
            </a:xfrm>
            <a:prstGeom prst="rect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1218300" y="1517700"/>
              <a:ext cx="183300" cy="173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1492200" y="1517700"/>
              <a:ext cx="183300" cy="1731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1218300" y="1774725"/>
              <a:ext cx="183300" cy="1731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1492200" y="1774725"/>
              <a:ext cx="183300" cy="173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4"/>
          <p:cNvSpPr txBox="1">
            <a:spLocks noGrp="1"/>
          </p:cNvSpPr>
          <p:nvPr>
            <p:ph type="body" idx="1"/>
          </p:nvPr>
        </p:nvSpPr>
        <p:spPr>
          <a:xfrm>
            <a:off x="311700" y="346550"/>
            <a:ext cx="8520600" cy="42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egyenletrendszer megoldása.. (Nem reménytelen! :) )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aVII és bVII-ből p7 és q7 kiszámolható: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ezután aV, aVI, bV és bVI-ből p5, p6, q5 és q6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aIV és bIV-ből p4 és q4 így már könnyen számolható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ezek után aII, aIII, bII és bIII-ból p3, p2, q2 és q3 megkapható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majd aI és bI egyenletekből p1 és a keresett q1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q1=???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"/>
          <p:cNvSpPr txBox="1">
            <a:spLocks noGrp="1"/>
          </p:cNvSpPr>
          <p:nvPr>
            <p:ph type="title"/>
          </p:nvPr>
        </p:nvSpPr>
        <p:spPr>
          <a:xfrm>
            <a:off x="356475" y="1430000"/>
            <a:ext cx="8475900" cy="31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Vajon a másik játékosnak mennyi esélye van nyerni?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Ugyanígy végig számolható:  52/135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játék végtelen sokáig tartson: 0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5"/>
          <p:cNvSpPr txBox="1"/>
          <p:nvPr/>
        </p:nvSpPr>
        <p:spPr>
          <a:xfrm>
            <a:off x="356475" y="224075"/>
            <a:ext cx="82908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számolás eredménye:  83/135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források</a:t>
            </a:r>
            <a:endParaRPr/>
          </a:p>
        </p:txBody>
      </p:sp>
      <p:sp>
        <p:nvSpPr>
          <p:cNvPr id="372" name="Google Shape;372;p2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Arató Miklós, Zempléni András, Prokaj vilmos: Bevezetés a valószínűségszámításba és alkalmazásaiba: példákkal, szimulációkkal (2013)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Soós Zoltán Ferenc: Irányított gráfokon való bolyongás és alkalmazásai (2014)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Wintsche Tanár Úr honlapja :)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7"/>
          <p:cNvSpPr txBox="1">
            <a:spLocks noGrp="1"/>
          </p:cNvSpPr>
          <p:nvPr>
            <p:ph type="body" idx="1"/>
          </p:nvPr>
        </p:nvSpPr>
        <p:spPr>
          <a:xfrm>
            <a:off x="4212600" y="1153000"/>
            <a:ext cx="5620200" cy="3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000"/>
              <a:t>Jó bolyongást!</a:t>
            </a: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 sz="3000"/>
              <a:t>Köszi a figyelmet!</a:t>
            </a: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u" sz="3000"/>
              <a:t> </a:t>
            </a:r>
            <a:endParaRPr sz="3000"/>
          </a:p>
        </p:txBody>
      </p:sp>
      <p:pic>
        <p:nvPicPr>
          <p:cNvPr id="378" name="Google Shape;3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63" y="529626"/>
            <a:ext cx="5172925" cy="363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Bolyongásos feladatok megoldása</a:t>
            </a: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3825" y="2662950"/>
            <a:ext cx="3349325" cy="21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0" y="972200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/>
              <a:t>Példa: Virág és Csilla fej-írás játékot játszik. Egy érmét dobálnak föl, Virág nyer, ha egy IF sorozat jön ki hamarabb, Csilla, ha FF sorozat. Milyen hosszú várhatóan a játék?</a:t>
            </a:r>
            <a:endParaRPr sz="16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hu"/>
              <a:t>Rajzold föl a bolyongási gráfot!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hu"/>
              <a:t>Mik legyenek a gráf pontjai?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hu"/>
              <a:t>Melyik pontból mely másik pontokba juthatunk el, milyen valószínűséggel?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hu"/>
              <a:t>Mely pontok nyelők?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l="18381" t="25827" r="53325" b="42291"/>
          <a:stretch/>
        </p:blipFill>
        <p:spPr>
          <a:xfrm>
            <a:off x="437950" y="1089100"/>
            <a:ext cx="2994974" cy="18983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11700" y="410000"/>
            <a:ext cx="8520600" cy="41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2. Legyen mi, hogy az adott pontból várhatóan (átlagosan) hány lépéssel ér véget a játék. Így írjuk föl a megfelelő egyenleteket: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És nincs is más dolgunk, mint megoldani az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egyenletrendszert! :)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1750" y="1231950"/>
            <a:ext cx="3761075" cy="25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5">
            <a:alphaModFix/>
          </a:blip>
          <a:srcRect l="19830" t="66921" r="54216" b="28619"/>
          <a:stretch/>
        </p:blipFill>
        <p:spPr>
          <a:xfrm>
            <a:off x="958550" y="3879350"/>
            <a:ext cx="3278477" cy="31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l="22281" t="25235" r="57557" b="37139"/>
          <a:stretch/>
        </p:blipFill>
        <p:spPr>
          <a:xfrm>
            <a:off x="397225" y="2120575"/>
            <a:ext cx="1884250" cy="197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rgbClr val="073763"/>
                </a:solidFill>
              </a:rPr>
              <a:t>Mekkora eséllyel győz Virág?</a:t>
            </a:r>
            <a:endParaRPr sz="240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311700" y="970800"/>
            <a:ext cx="8520600" cy="47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3. p</a:t>
            </a:r>
            <a:r>
              <a:rPr lang="hu" sz="1000"/>
              <a:t>i</a:t>
            </a:r>
            <a:r>
              <a:rPr lang="hu"/>
              <a:t> jelölje, hogy az adott ponton mekkora valószínűséggel “haladunk át” a gráfon bolyongva. Ezekből ismét egyenleteket írhatunk föl.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Ha Virág győz, p</a:t>
            </a:r>
            <a:r>
              <a:rPr lang="hu" sz="900"/>
              <a:t>V</a:t>
            </a:r>
            <a:r>
              <a:rPr lang="hu"/>
              <a:t>=1, p</a:t>
            </a:r>
            <a:r>
              <a:rPr lang="hu" sz="900"/>
              <a:t>Cs</a:t>
            </a:r>
            <a:r>
              <a:rPr lang="hu"/>
              <a:t>=0, p</a:t>
            </a:r>
            <a:r>
              <a:rPr lang="hu" sz="900"/>
              <a:t>0</a:t>
            </a:r>
            <a:r>
              <a:rPr lang="hu"/>
              <a:t>=?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/>
            </a:r>
            <a:br>
              <a:rPr lang="hu"/>
            </a:b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Az egyenleteket megoldva:     </a:t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775" y="1703125"/>
            <a:ext cx="4812225" cy="31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5">
            <a:alphaModFix/>
          </a:blip>
          <a:srcRect l="29303" t="51776" r="63606" b="36406"/>
          <a:stretch/>
        </p:blipFill>
        <p:spPr>
          <a:xfrm>
            <a:off x="3503700" y="4042031"/>
            <a:ext cx="828077" cy="776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Négyzetjáték - Próbáljátok ki párban!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Egy négyzet csúcsait számozzuk (1,2,3,4). A kezdő játékos dobókockával dob, míg 5 alatti számot dob, majd a négyzet ilyen számú sarkára tesz egyet saját bábui közül, ha már az ellenfélé volt ott, azt leveszi. (Ha sajátja volt, nem tesz semmit). Majd a másik játékos következik.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Az győz, akinek előbb sikerül két szomszédos csúcsot elfoglalni.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hu" sz="2400"/>
              <a:t>Mit tippeltek, mekkora eséllyel győz a kezdő játékos?</a:t>
            </a:r>
            <a:br>
              <a:rPr lang="hu" sz="2400"/>
            </a:b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hu" sz="2400"/>
              <a:t>És a másik?</a:t>
            </a:r>
            <a:br>
              <a:rPr lang="hu" sz="2400"/>
            </a:b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hu" sz="2400"/>
              <a:t>Mekkora eséllyel tart örökké a játék?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Hogy is van ez?</a:t>
            </a: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hu" sz="2000"/>
              <a:t>Mik legyenek a gráf pontjai? A különböző lehetséges állások, és hogy melyik játékos következik. pl.: V1: a szám jelöli, hogy milyen az állás, a betű, hogy a világos vagy a sötét játékos következik.</a:t>
            </a:r>
            <a:br>
              <a:rPr lang="hu" sz="2000"/>
            </a:b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hu" sz="2000"/>
              <a:t>Melyik állapotból, melyik másikokba lehet eljutni?</a:t>
            </a:r>
            <a:br>
              <a:rPr lang="hu" sz="2000"/>
            </a:b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hu" sz="2000"/>
              <a:t>Mely állapotok nyelők?</a:t>
            </a:r>
            <a:endParaRPr sz="20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1732050" y="203825"/>
            <a:ext cx="492300" cy="483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S1</a:t>
            </a:r>
            <a:endParaRPr sz="1000" b="1"/>
          </a:p>
        </p:txBody>
      </p:sp>
      <p:sp>
        <p:nvSpPr>
          <p:cNvPr id="133" name="Google Shape;133;p20"/>
          <p:cNvSpPr/>
          <p:nvPr/>
        </p:nvSpPr>
        <p:spPr>
          <a:xfrm>
            <a:off x="67650" y="1505750"/>
            <a:ext cx="1094100" cy="1315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b="1"/>
              <a:t>S győz</a:t>
            </a:r>
            <a:endParaRPr b="1"/>
          </a:p>
        </p:txBody>
      </p:sp>
      <p:sp>
        <p:nvSpPr>
          <p:cNvPr id="134" name="Google Shape;134;p20"/>
          <p:cNvSpPr/>
          <p:nvPr/>
        </p:nvSpPr>
        <p:spPr>
          <a:xfrm>
            <a:off x="1732050" y="834350"/>
            <a:ext cx="492300" cy="483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S2</a:t>
            </a:r>
            <a:endParaRPr sz="1000" b="1"/>
          </a:p>
        </p:txBody>
      </p:sp>
      <p:sp>
        <p:nvSpPr>
          <p:cNvPr id="135" name="Google Shape;135;p20"/>
          <p:cNvSpPr/>
          <p:nvPr/>
        </p:nvSpPr>
        <p:spPr>
          <a:xfrm>
            <a:off x="1732050" y="3573013"/>
            <a:ext cx="492300" cy="483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S6</a:t>
            </a:r>
            <a:endParaRPr sz="1000" b="1"/>
          </a:p>
        </p:txBody>
      </p:sp>
      <p:sp>
        <p:nvSpPr>
          <p:cNvPr id="136" name="Google Shape;136;p20"/>
          <p:cNvSpPr/>
          <p:nvPr/>
        </p:nvSpPr>
        <p:spPr>
          <a:xfrm>
            <a:off x="1732050" y="2192063"/>
            <a:ext cx="492300" cy="483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S4</a:t>
            </a:r>
            <a:endParaRPr sz="1000" b="1"/>
          </a:p>
        </p:txBody>
      </p:sp>
      <p:sp>
        <p:nvSpPr>
          <p:cNvPr id="137" name="Google Shape;137;p20"/>
          <p:cNvSpPr/>
          <p:nvPr/>
        </p:nvSpPr>
        <p:spPr>
          <a:xfrm>
            <a:off x="1732050" y="2882450"/>
            <a:ext cx="492300" cy="483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S5</a:t>
            </a:r>
            <a:endParaRPr sz="1000" b="1"/>
          </a:p>
        </p:txBody>
      </p:sp>
      <p:sp>
        <p:nvSpPr>
          <p:cNvPr id="138" name="Google Shape;138;p20"/>
          <p:cNvSpPr/>
          <p:nvPr/>
        </p:nvSpPr>
        <p:spPr>
          <a:xfrm>
            <a:off x="1732050" y="1498888"/>
            <a:ext cx="492300" cy="483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S3</a:t>
            </a:r>
            <a:endParaRPr sz="1000" b="1"/>
          </a:p>
        </p:txBody>
      </p:sp>
      <p:sp>
        <p:nvSpPr>
          <p:cNvPr id="139" name="Google Shape;139;p20"/>
          <p:cNvSpPr/>
          <p:nvPr/>
        </p:nvSpPr>
        <p:spPr>
          <a:xfrm>
            <a:off x="1732050" y="4228450"/>
            <a:ext cx="492300" cy="483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S7</a:t>
            </a:r>
            <a:endParaRPr sz="1000" b="1"/>
          </a:p>
        </p:txBody>
      </p:sp>
      <p:sp>
        <p:nvSpPr>
          <p:cNvPr id="140" name="Google Shape;140;p20"/>
          <p:cNvSpPr/>
          <p:nvPr/>
        </p:nvSpPr>
        <p:spPr>
          <a:xfrm>
            <a:off x="5411325" y="4207250"/>
            <a:ext cx="492300" cy="4833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V7</a:t>
            </a:r>
            <a:endParaRPr sz="1000" b="1"/>
          </a:p>
        </p:txBody>
      </p:sp>
      <p:sp>
        <p:nvSpPr>
          <p:cNvPr id="141" name="Google Shape;141;p20"/>
          <p:cNvSpPr/>
          <p:nvPr/>
        </p:nvSpPr>
        <p:spPr>
          <a:xfrm>
            <a:off x="5411325" y="3569463"/>
            <a:ext cx="492300" cy="4833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V6</a:t>
            </a:r>
            <a:endParaRPr sz="1000" b="1"/>
          </a:p>
        </p:txBody>
      </p:sp>
      <p:sp>
        <p:nvSpPr>
          <p:cNvPr id="142" name="Google Shape;142;p20"/>
          <p:cNvSpPr/>
          <p:nvPr/>
        </p:nvSpPr>
        <p:spPr>
          <a:xfrm>
            <a:off x="5411325" y="2870750"/>
            <a:ext cx="492300" cy="4833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V5</a:t>
            </a:r>
            <a:endParaRPr sz="1000" b="1"/>
          </a:p>
        </p:txBody>
      </p:sp>
      <p:sp>
        <p:nvSpPr>
          <p:cNvPr id="143" name="Google Shape;143;p20"/>
          <p:cNvSpPr/>
          <p:nvPr/>
        </p:nvSpPr>
        <p:spPr>
          <a:xfrm>
            <a:off x="5411325" y="2172025"/>
            <a:ext cx="492300" cy="4833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V4</a:t>
            </a:r>
            <a:endParaRPr sz="1000" b="1"/>
          </a:p>
        </p:txBody>
      </p:sp>
      <p:sp>
        <p:nvSpPr>
          <p:cNvPr id="144" name="Google Shape;144;p20"/>
          <p:cNvSpPr/>
          <p:nvPr/>
        </p:nvSpPr>
        <p:spPr>
          <a:xfrm>
            <a:off x="5411325" y="1543950"/>
            <a:ext cx="492300" cy="4833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V3</a:t>
            </a:r>
            <a:endParaRPr sz="1000" b="1"/>
          </a:p>
        </p:txBody>
      </p:sp>
      <p:sp>
        <p:nvSpPr>
          <p:cNvPr id="145" name="Google Shape;145;p20"/>
          <p:cNvSpPr/>
          <p:nvPr/>
        </p:nvSpPr>
        <p:spPr>
          <a:xfrm>
            <a:off x="5436850" y="895988"/>
            <a:ext cx="492300" cy="4833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V2</a:t>
            </a:r>
            <a:endParaRPr sz="1000" b="1"/>
          </a:p>
        </p:txBody>
      </p:sp>
      <p:sp>
        <p:nvSpPr>
          <p:cNvPr id="146" name="Google Shape;146;p20"/>
          <p:cNvSpPr/>
          <p:nvPr/>
        </p:nvSpPr>
        <p:spPr>
          <a:xfrm>
            <a:off x="5436850" y="203425"/>
            <a:ext cx="492300" cy="4833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 b="1"/>
              <a:t>V1</a:t>
            </a:r>
            <a:endParaRPr sz="1000" b="1"/>
          </a:p>
        </p:txBody>
      </p:sp>
      <p:sp>
        <p:nvSpPr>
          <p:cNvPr id="147" name="Google Shape;147;p20"/>
          <p:cNvSpPr/>
          <p:nvPr/>
        </p:nvSpPr>
        <p:spPr>
          <a:xfrm>
            <a:off x="7130600" y="1484600"/>
            <a:ext cx="1094100" cy="13155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b="1"/>
              <a:t>V győz</a:t>
            </a:r>
            <a:endParaRPr b="1"/>
          </a:p>
        </p:txBody>
      </p:sp>
      <p:cxnSp>
        <p:nvCxnSpPr>
          <p:cNvPr id="148" name="Google Shape;148;p20"/>
          <p:cNvCxnSpPr>
            <a:stCxn id="132" idx="6"/>
            <a:endCxn id="146" idx="2"/>
          </p:cNvCxnSpPr>
          <p:nvPr/>
        </p:nvCxnSpPr>
        <p:spPr>
          <a:xfrm rot="10800000" flipH="1">
            <a:off x="2224350" y="445175"/>
            <a:ext cx="32124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9" name="Google Shape;149;p20"/>
          <p:cNvCxnSpPr>
            <a:stCxn id="132" idx="6"/>
            <a:endCxn id="145" idx="2"/>
          </p:cNvCxnSpPr>
          <p:nvPr/>
        </p:nvCxnSpPr>
        <p:spPr>
          <a:xfrm>
            <a:off x="2224350" y="445475"/>
            <a:ext cx="3212400" cy="69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0" name="Google Shape;150;p20"/>
          <p:cNvCxnSpPr>
            <a:stCxn id="132" idx="6"/>
            <a:endCxn id="143" idx="2"/>
          </p:cNvCxnSpPr>
          <p:nvPr/>
        </p:nvCxnSpPr>
        <p:spPr>
          <a:xfrm>
            <a:off x="2224350" y="445475"/>
            <a:ext cx="3186900" cy="1968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1" name="Google Shape;151;p20"/>
          <p:cNvCxnSpPr>
            <a:stCxn id="134" idx="6"/>
            <a:endCxn id="145" idx="2"/>
          </p:cNvCxnSpPr>
          <p:nvPr/>
        </p:nvCxnSpPr>
        <p:spPr>
          <a:xfrm>
            <a:off x="2224350" y="1076000"/>
            <a:ext cx="3212400" cy="6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2" name="Google Shape;152;p20"/>
          <p:cNvCxnSpPr>
            <a:stCxn id="134" idx="6"/>
            <a:endCxn id="144" idx="2"/>
          </p:cNvCxnSpPr>
          <p:nvPr/>
        </p:nvCxnSpPr>
        <p:spPr>
          <a:xfrm>
            <a:off x="2224350" y="1076000"/>
            <a:ext cx="3186900" cy="70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" name="Google Shape;153;p20"/>
          <p:cNvCxnSpPr>
            <a:stCxn id="134" idx="3"/>
            <a:endCxn id="133" idx="7"/>
          </p:cNvCxnSpPr>
          <p:nvPr/>
        </p:nvCxnSpPr>
        <p:spPr>
          <a:xfrm flipH="1">
            <a:off x="1001646" y="1246872"/>
            <a:ext cx="802500" cy="45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" name="Google Shape;154;p20"/>
          <p:cNvCxnSpPr>
            <a:stCxn id="138" idx="6"/>
            <a:endCxn id="145" idx="3"/>
          </p:cNvCxnSpPr>
          <p:nvPr/>
        </p:nvCxnSpPr>
        <p:spPr>
          <a:xfrm rot="10800000" flipH="1">
            <a:off x="2224350" y="1308538"/>
            <a:ext cx="3284700" cy="432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" name="Google Shape;155;p20"/>
          <p:cNvCxnSpPr>
            <a:stCxn id="138" idx="6"/>
            <a:endCxn id="141" idx="2"/>
          </p:cNvCxnSpPr>
          <p:nvPr/>
        </p:nvCxnSpPr>
        <p:spPr>
          <a:xfrm>
            <a:off x="2224350" y="1740538"/>
            <a:ext cx="3186900" cy="2070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" name="Google Shape;156;p20"/>
          <p:cNvCxnSpPr>
            <a:stCxn id="136" idx="6"/>
            <a:endCxn id="143" idx="2"/>
          </p:cNvCxnSpPr>
          <p:nvPr/>
        </p:nvCxnSpPr>
        <p:spPr>
          <a:xfrm rot="10800000" flipH="1">
            <a:off x="2224350" y="2413613"/>
            <a:ext cx="3186900" cy="2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" name="Google Shape;157;p20"/>
          <p:cNvCxnSpPr>
            <a:stCxn id="136" idx="6"/>
            <a:endCxn id="142" idx="2"/>
          </p:cNvCxnSpPr>
          <p:nvPr/>
        </p:nvCxnSpPr>
        <p:spPr>
          <a:xfrm>
            <a:off x="2224350" y="2433713"/>
            <a:ext cx="3186900" cy="67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" name="Google Shape;158;p20"/>
          <p:cNvCxnSpPr>
            <a:stCxn id="136" idx="1"/>
            <a:endCxn id="133" idx="6"/>
          </p:cNvCxnSpPr>
          <p:nvPr/>
        </p:nvCxnSpPr>
        <p:spPr>
          <a:xfrm rot="10800000">
            <a:off x="1161846" y="2163540"/>
            <a:ext cx="642300" cy="99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20"/>
          <p:cNvCxnSpPr>
            <a:stCxn id="137" idx="6"/>
            <a:endCxn id="141" idx="2"/>
          </p:cNvCxnSpPr>
          <p:nvPr/>
        </p:nvCxnSpPr>
        <p:spPr>
          <a:xfrm>
            <a:off x="2224350" y="3124100"/>
            <a:ext cx="3186900" cy="68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" name="Google Shape;160;p20"/>
          <p:cNvCxnSpPr>
            <a:stCxn id="137" idx="6"/>
            <a:endCxn id="140" idx="1"/>
          </p:cNvCxnSpPr>
          <p:nvPr/>
        </p:nvCxnSpPr>
        <p:spPr>
          <a:xfrm>
            <a:off x="2224350" y="3124100"/>
            <a:ext cx="3259200" cy="115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Google Shape;161;p20"/>
          <p:cNvCxnSpPr>
            <a:stCxn id="137" idx="2"/>
            <a:endCxn id="133" idx="5"/>
          </p:cNvCxnSpPr>
          <p:nvPr/>
        </p:nvCxnSpPr>
        <p:spPr>
          <a:xfrm rot="10800000">
            <a:off x="1001550" y="2628500"/>
            <a:ext cx="730500" cy="495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" name="Google Shape;162;p20"/>
          <p:cNvCxnSpPr>
            <a:stCxn id="135" idx="6"/>
            <a:endCxn id="142" idx="2"/>
          </p:cNvCxnSpPr>
          <p:nvPr/>
        </p:nvCxnSpPr>
        <p:spPr>
          <a:xfrm rot="10800000" flipH="1">
            <a:off x="2224350" y="3112363"/>
            <a:ext cx="3186900" cy="70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3" name="Google Shape;163;p20"/>
          <p:cNvCxnSpPr>
            <a:stCxn id="135" idx="2"/>
            <a:endCxn id="133" idx="4"/>
          </p:cNvCxnSpPr>
          <p:nvPr/>
        </p:nvCxnSpPr>
        <p:spPr>
          <a:xfrm rot="10800000">
            <a:off x="614850" y="2821363"/>
            <a:ext cx="1117200" cy="993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" name="Google Shape;164;p20"/>
          <p:cNvCxnSpPr>
            <a:stCxn id="139" idx="6"/>
            <a:endCxn id="140" idx="2"/>
          </p:cNvCxnSpPr>
          <p:nvPr/>
        </p:nvCxnSpPr>
        <p:spPr>
          <a:xfrm rot="10800000" flipH="1">
            <a:off x="2224350" y="4448800"/>
            <a:ext cx="3186900" cy="21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" name="Google Shape;165;p20"/>
          <p:cNvCxnSpPr>
            <a:stCxn id="139" idx="2"/>
            <a:endCxn id="133" idx="3"/>
          </p:cNvCxnSpPr>
          <p:nvPr/>
        </p:nvCxnSpPr>
        <p:spPr>
          <a:xfrm rot="10800000">
            <a:off x="227850" y="2628700"/>
            <a:ext cx="1504200" cy="1841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20"/>
          <p:cNvCxnSpPr>
            <a:stCxn id="146" idx="1"/>
            <a:endCxn id="132" idx="7"/>
          </p:cNvCxnSpPr>
          <p:nvPr/>
        </p:nvCxnSpPr>
        <p:spPr>
          <a:xfrm flipH="1">
            <a:off x="2152246" y="274203"/>
            <a:ext cx="33567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67" name="Google Shape;167;p20"/>
          <p:cNvCxnSpPr>
            <a:stCxn id="146" idx="1"/>
            <a:endCxn id="134" idx="7"/>
          </p:cNvCxnSpPr>
          <p:nvPr/>
        </p:nvCxnSpPr>
        <p:spPr>
          <a:xfrm flipH="1">
            <a:off x="2152246" y="274203"/>
            <a:ext cx="3356700" cy="630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68" name="Google Shape;168;p20"/>
          <p:cNvCxnSpPr>
            <a:stCxn id="145" idx="1"/>
            <a:endCxn id="134" idx="7"/>
          </p:cNvCxnSpPr>
          <p:nvPr/>
        </p:nvCxnSpPr>
        <p:spPr>
          <a:xfrm rot="10800000">
            <a:off x="2152246" y="905265"/>
            <a:ext cx="3356700" cy="6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20"/>
          <p:cNvCxnSpPr>
            <a:stCxn id="145" idx="1"/>
            <a:endCxn id="138" idx="7"/>
          </p:cNvCxnSpPr>
          <p:nvPr/>
        </p:nvCxnSpPr>
        <p:spPr>
          <a:xfrm flipH="1">
            <a:off x="2152246" y="966765"/>
            <a:ext cx="3356700" cy="603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70" name="Google Shape;170;p20"/>
          <p:cNvCxnSpPr>
            <a:endCxn id="147" idx="0"/>
          </p:cNvCxnSpPr>
          <p:nvPr/>
        </p:nvCxnSpPr>
        <p:spPr>
          <a:xfrm>
            <a:off x="5954750" y="1103900"/>
            <a:ext cx="1722900" cy="380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71" name="Google Shape;171;p20"/>
          <p:cNvCxnSpPr>
            <a:stCxn id="146" idx="3"/>
            <a:endCxn id="136" idx="7"/>
          </p:cNvCxnSpPr>
          <p:nvPr/>
        </p:nvCxnSpPr>
        <p:spPr>
          <a:xfrm flipH="1">
            <a:off x="2152246" y="615947"/>
            <a:ext cx="3356700" cy="1647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72" name="Google Shape;172;p20"/>
          <p:cNvCxnSpPr>
            <a:stCxn id="144" idx="3"/>
            <a:endCxn id="135" idx="7"/>
          </p:cNvCxnSpPr>
          <p:nvPr/>
        </p:nvCxnSpPr>
        <p:spPr>
          <a:xfrm flipH="1">
            <a:off x="2152221" y="1956472"/>
            <a:ext cx="3331200" cy="1687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73" name="Google Shape;173;p20"/>
          <p:cNvCxnSpPr>
            <a:stCxn id="144" idx="3"/>
            <a:endCxn id="134" idx="5"/>
          </p:cNvCxnSpPr>
          <p:nvPr/>
        </p:nvCxnSpPr>
        <p:spPr>
          <a:xfrm rot="10800000">
            <a:off x="2152221" y="1246972"/>
            <a:ext cx="3331200" cy="709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74" name="Google Shape;174;p20"/>
          <p:cNvCxnSpPr>
            <a:stCxn id="143" idx="3"/>
            <a:endCxn id="136" idx="5"/>
          </p:cNvCxnSpPr>
          <p:nvPr/>
        </p:nvCxnSpPr>
        <p:spPr>
          <a:xfrm flipH="1">
            <a:off x="2152221" y="2584547"/>
            <a:ext cx="3331200" cy="20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75" name="Google Shape;175;p20"/>
          <p:cNvCxnSpPr>
            <a:stCxn id="143" idx="3"/>
            <a:endCxn id="137" idx="6"/>
          </p:cNvCxnSpPr>
          <p:nvPr/>
        </p:nvCxnSpPr>
        <p:spPr>
          <a:xfrm flipH="1">
            <a:off x="2224221" y="2584547"/>
            <a:ext cx="3259200" cy="539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20"/>
          <p:cNvCxnSpPr>
            <a:stCxn id="143" idx="6"/>
            <a:endCxn id="147" idx="1"/>
          </p:cNvCxnSpPr>
          <p:nvPr/>
        </p:nvCxnSpPr>
        <p:spPr>
          <a:xfrm rot="10800000" flipH="1">
            <a:off x="5903625" y="1677175"/>
            <a:ext cx="1387200" cy="736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77" name="Google Shape;177;p20"/>
          <p:cNvCxnSpPr>
            <a:stCxn id="142" idx="6"/>
            <a:endCxn id="147" idx="2"/>
          </p:cNvCxnSpPr>
          <p:nvPr/>
        </p:nvCxnSpPr>
        <p:spPr>
          <a:xfrm rot="10800000" flipH="1">
            <a:off x="5903625" y="2142200"/>
            <a:ext cx="1227000" cy="970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78" name="Google Shape;178;p20"/>
          <p:cNvCxnSpPr>
            <a:stCxn id="141" idx="6"/>
            <a:endCxn id="147" idx="3"/>
          </p:cNvCxnSpPr>
          <p:nvPr/>
        </p:nvCxnSpPr>
        <p:spPr>
          <a:xfrm rot="10800000" flipH="1">
            <a:off x="5903625" y="2607513"/>
            <a:ext cx="1387200" cy="1203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79" name="Google Shape;179;p20"/>
          <p:cNvCxnSpPr>
            <a:stCxn id="140" idx="6"/>
            <a:endCxn id="147" idx="4"/>
          </p:cNvCxnSpPr>
          <p:nvPr/>
        </p:nvCxnSpPr>
        <p:spPr>
          <a:xfrm rot="10800000" flipH="1">
            <a:off x="5903625" y="2800100"/>
            <a:ext cx="1773900" cy="164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80" name="Google Shape;180;p20"/>
          <p:cNvCxnSpPr>
            <a:stCxn id="140" idx="3"/>
            <a:endCxn id="139" idx="5"/>
          </p:cNvCxnSpPr>
          <p:nvPr/>
        </p:nvCxnSpPr>
        <p:spPr>
          <a:xfrm flipH="1">
            <a:off x="2152221" y="4619772"/>
            <a:ext cx="3331200" cy="21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81" name="Google Shape;181;p20"/>
          <p:cNvCxnSpPr>
            <a:stCxn id="141" idx="3"/>
            <a:endCxn id="137" idx="5"/>
          </p:cNvCxnSpPr>
          <p:nvPr/>
        </p:nvCxnSpPr>
        <p:spPr>
          <a:xfrm rot="10800000">
            <a:off x="2152221" y="3294985"/>
            <a:ext cx="3331200" cy="687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82" name="Google Shape;182;p20"/>
          <p:cNvCxnSpPr>
            <a:stCxn id="142" idx="3"/>
            <a:endCxn id="139" idx="7"/>
          </p:cNvCxnSpPr>
          <p:nvPr/>
        </p:nvCxnSpPr>
        <p:spPr>
          <a:xfrm flipH="1">
            <a:off x="2152221" y="3283272"/>
            <a:ext cx="3331200" cy="101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83" name="Google Shape;183;p20"/>
          <p:cNvCxnSpPr>
            <a:stCxn id="142" idx="3"/>
            <a:endCxn id="135" idx="5"/>
          </p:cNvCxnSpPr>
          <p:nvPr/>
        </p:nvCxnSpPr>
        <p:spPr>
          <a:xfrm flipH="1">
            <a:off x="2152221" y="3283272"/>
            <a:ext cx="3331200" cy="702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84" name="Google Shape;184;p20"/>
          <p:cNvSpPr/>
          <p:nvPr/>
        </p:nvSpPr>
        <p:spPr>
          <a:xfrm>
            <a:off x="1316550" y="1634763"/>
            <a:ext cx="2649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0"/>
          <p:cNvSpPr/>
          <p:nvPr/>
        </p:nvSpPr>
        <p:spPr>
          <a:xfrm>
            <a:off x="1218300" y="1561838"/>
            <a:ext cx="183300" cy="173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1492200" y="1818863"/>
            <a:ext cx="183300" cy="173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1347075" y="303338"/>
            <a:ext cx="2649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1248825" y="230413"/>
            <a:ext cx="183300" cy="173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1321950" y="946988"/>
            <a:ext cx="2649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1223700" y="874063"/>
            <a:ext cx="183300" cy="17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1497600" y="1131088"/>
            <a:ext cx="183300" cy="173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316550" y="2322525"/>
            <a:ext cx="2649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0"/>
          <p:cNvSpPr/>
          <p:nvPr/>
        </p:nvSpPr>
        <p:spPr>
          <a:xfrm>
            <a:off x="1218300" y="2249600"/>
            <a:ext cx="183300" cy="17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0"/>
          <p:cNvSpPr/>
          <p:nvPr/>
        </p:nvSpPr>
        <p:spPr>
          <a:xfrm>
            <a:off x="1492200" y="2249600"/>
            <a:ext cx="183300" cy="173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1321950" y="2970263"/>
            <a:ext cx="2649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1223700" y="2897338"/>
            <a:ext cx="183300" cy="173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/>
          <p:nvPr/>
        </p:nvSpPr>
        <p:spPr>
          <a:xfrm>
            <a:off x="1497600" y="2897338"/>
            <a:ext cx="183300" cy="17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1497600" y="3154363"/>
            <a:ext cx="183300" cy="173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1316550" y="3698075"/>
            <a:ext cx="2649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1218300" y="3625150"/>
            <a:ext cx="183300" cy="17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1492200" y="3625150"/>
            <a:ext cx="183300" cy="173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1492200" y="3882175"/>
            <a:ext cx="183300" cy="17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"/>
          <p:cNvSpPr/>
          <p:nvPr/>
        </p:nvSpPr>
        <p:spPr>
          <a:xfrm>
            <a:off x="6141675" y="303350"/>
            <a:ext cx="2649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6043425" y="230425"/>
            <a:ext cx="183300" cy="17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0"/>
          <p:cNvSpPr/>
          <p:nvPr/>
        </p:nvSpPr>
        <p:spPr>
          <a:xfrm>
            <a:off x="6141675" y="995513"/>
            <a:ext cx="2649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"/>
          <p:cNvSpPr/>
          <p:nvPr/>
        </p:nvSpPr>
        <p:spPr>
          <a:xfrm>
            <a:off x="6043425" y="922588"/>
            <a:ext cx="183300" cy="17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0"/>
          <p:cNvSpPr/>
          <p:nvPr/>
        </p:nvSpPr>
        <p:spPr>
          <a:xfrm>
            <a:off x="6317325" y="1179613"/>
            <a:ext cx="183300" cy="173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0"/>
          <p:cNvSpPr/>
          <p:nvPr/>
        </p:nvSpPr>
        <p:spPr>
          <a:xfrm>
            <a:off x="6140575" y="1671263"/>
            <a:ext cx="2649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"/>
          <p:cNvSpPr/>
          <p:nvPr/>
        </p:nvSpPr>
        <p:spPr>
          <a:xfrm>
            <a:off x="6042325" y="1598338"/>
            <a:ext cx="183300" cy="17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0"/>
          <p:cNvSpPr/>
          <p:nvPr/>
        </p:nvSpPr>
        <p:spPr>
          <a:xfrm>
            <a:off x="6316225" y="1855363"/>
            <a:ext cx="183300" cy="17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0"/>
          <p:cNvSpPr/>
          <p:nvPr/>
        </p:nvSpPr>
        <p:spPr>
          <a:xfrm>
            <a:off x="6176663" y="2272138"/>
            <a:ext cx="2649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0"/>
          <p:cNvSpPr/>
          <p:nvPr/>
        </p:nvSpPr>
        <p:spPr>
          <a:xfrm>
            <a:off x="6078413" y="2199213"/>
            <a:ext cx="183300" cy="17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0"/>
          <p:cNvSpPr/>
          <p:nvPr/>
        </p:nvSpPr>
        <p:spPr>
          <a:xfrm>
            <a:off x="6352313" y="2199213"/>
            <a:ext cx="183300" cy="173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>
            <a:off x="6176663" y="2970250"/>
            <a:ext cx="2649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6078413" y="2897325"/>
            <a:ext cx="183300" cy="17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6352313" y="2897325"/>
            <a:ext cx="183300" cy="173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6352313" y="3154350"/>
            <a:ext cx="183300" cy="17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>
            <a:off x="6176663" y="3649188"/>
            <a:ext cx="264900" cy="27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"/>
          <p:cNvSpPr/>
          <p:nvPr/>
        </p:nvSpPr>
        <p:spPr>
          <a:xfrm>
            <a:off x="6078413" y="3576263"/>
            <a:ext cx="183300" cy="173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0"/>
          <p:cNvSpPr/>
          <p:nvPr/>
        </p:nvSpPr>
        <p:spPr>
          <a:xfrm>
            <a:off x="6352313" y="3576263"/>
            <a:ext cx="183300" cy="173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0"/>
          <p:cNvSpPr/>
          <p:nvPr/>
        </p:nvSpPr>
        <p:spPr>
          <a:xfrm>
            <a:off x="6352313" y="3833288"/>
            <a:ext cx="183300" cy="173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20"/>
          <p:cNvGrpSpPr/>
          <p:nvPr/>
        </p:nvGrpSpPr>
        <p:grpSpPr>
          <a:xfrm>
            <a:off x="6078413" y="4255213"/>
            <a:ext cx="457200" cy="430125"/>
            <a:chOff x="1218300" y="1517700"/>
            <a:chExt cx="457200" cy="430125"/>
          </a:xfrm>
        </p:grpSpPr>
        <p:sp>
          <p:nvSpPr>
            <p:cNvPr id="223" name="Google Shape;223;p20"/>
            <p:cNvSpPr/>
            <p:nvPr/>
          </p:nvSpPr>
          <p:spPr>
            <a:xfrm>
              <a:off x="1316550" y="1590625"/>
              <a:ext cx="264900" cy="270300"/>
            </a:xfrm>
            <a:prstGeom prst="rect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1218300" y="1517700"/>
              <a:ext cx="183300" cy="173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1492200" y="1517700"/>
              <a:ext cx="183300" cy="1731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1218300" y="1774725"/>
              <a:ext cx="183300" cy="1731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1492200" y="1774725"/>
              <a:ext cx="183300" cy="173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20"/>
          <p:cNvGrpSpPr/>
          <p:nvPr/>
        </p:nvGrpSpPr>
        <p:grpSpPr>
          <a:xfrm>
            <a:off x="1225788" y="4213338"/>
            <a:ext cx="457200" cy="430125"/>
            <a:chOff x="1218300" y="1517700"/>
            <a:chExt cx="457200" cy="430125"/>
          </a:xfrm>
        </p:grpSpPr>
        <p:sp>
          <p:nvSpPr>
            <p:cNvPr id="229" name="Google Shape;229;p20"/>
            <p:cNvSpPr/>
            <p:nvPr/>
          </p:nvSpPr>
          <p:spPr>
            <a:xfrm>
              <a:off x="1316550" y="1590625"/>
              <a:ext cx="264900" cy="270300"/>
            </a:xfrm>
            <a:prstGeom prst="rect">
              <a:avLst/>
            </a:prstGeom>
            <a:solidFill>
              <a:srgbClr val="EFEF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1218300" y="1517700"/>
              <a:ext cx="183300" cy="173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1492200" y="1517700"/>
              <a:ext cx="183300" cy="1731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1218300" y="1774725"/>
              <a:ext cx="183300" cy="173100"/>
            </a:xfrm>
            <a:prstGeom prst="ellipse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1492200" y="1774725"/>
              <a:ext cx="183300" cy="173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3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>
            <a:spLocks noGrp="1"/>
          </p:cNvSpPr>
          <p:nvPr>
            <p:ph type="body" idx="1"/>
          </p:nvPr>
        </p:nvSpPr>
        <p:spPr>
          <a:xfrm>
            <a:off x="453750" y="408150"/>
            <a:ext cx="8007000" cy="41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</a:t>
            </a:r>
            <a:r>
              <a:rPr lang="hu" sz="1000"/>
              <a:t>i</a:t>
            </a:r>
            <a:r>
              <a:rPr lang="hu"/>
              <a:t>-k legyenek rendre azok a valószínűségek, hogy Si</a:t>
            </a:r>
            <a:r>
              <a:rPr lang="hu" sz="1400"/>
              <a:t> </a:t>
            </a:r>
            <a:r>
              <a:rPr lang="hu"/>
              <a:t>pontból indulva mekkora eséllyel nyer a kezdő játékos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q</a:t>
            </a:r>
            <a:r>
              <a:rPr lang="hu" sz="1000"/>
              <a:t>i</a:t>
            </a:r>
            <a:r>
              <a:rPr lang="hu"/>
              <a:t>-k pedig a Vi pontokhoz kapcsolódó valószínűségek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u" sz="2400"/>
              <a:t>A ‘Világos győz’ valószínűsége így 1, a ‘Sötét győz’ valószínűsége 0. p</a:t>
            </a:r>
            <a:r>
              <a:rPr lang="hu" sz="1300"/>
              <a:t>1</a:t>
            </a:r>
            <a:r>
              <a:rPr lang="hu" sz="2400"/>
              <a:t>-et kiszámolva (hiszen S1-ből indulunk mindenképp) megkapjuk, hogy mekkora valószínűséggel győz világos.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Diavetítés a képernyőre (16:9 oldalarány)</PresentationFormat>
  <Paragraphs>96</Paragraphs>
  <Slides>15</Slides>
  <Notes>15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Arial</vt:lpstr>
      <vt:lpstr>Roboto</vt:lpstr>
      <vt:lpstr>Geometric</vt:lpstr>
      <vt:lpstr>Négyzetjáték és bolyongás</vt:lpstr>
      <vt:lpstr>Bolyongásos feladatok megoldása</vt:lpstr>
      <vt:lpstr>PowerPoint-bemutató</vt:lpstr>
      <vt:lpstr>Mekkora eséllyel győz Virág? </vt:lpstr>
      <vt:lpstr>Négyzetjáték - Próbáljátok ki párban!</vt:lpstr>
      <vt:lpstr>PowerPoint-bemutató</vt:lpstr>
      <vt:lpstr>Hogy is van ez?</vt:lpstr>
      <vt:lpstr>PowerPoint-bemutató</vt:lpstr>
      <vt:lpstr>PowerPoint-bemutató</vt:lpstr>
      <vt:lpstr>Az egyenleteink:</vt:lpstr>
      <vt:lpstr>PowerPoint-bemutató</vt:lpstr>
      <vt:lpstr>PowerPoint-bemutató</vt:lpstr>
      <vt:lpstr>Vajon a másik játékosnak mennyi esélye van nyerni?  Ugyanígy végig számolható:  52/135  A játék végtelen sokáig tartson: 0   </vt:lpstr>
      <vt:lpstr>források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Négyzetjáték és bolyongás</dc:title>
  <cp:lastModifiedBy>Wintsche Gergely</cp:lastModifiedBy>
  <cp:revision>1</cp:revision>
  <dcterms:modified xsi:type="dcterms:W3CDTF">2018-10-03T07:17:24Z</dcterms:modified>
</cp:coreProperties>
</file>