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20" r:id="rId13"/>
    <p:sldId id="321" r:id="rId14"/>
    <p:sldId id="322" r:id="rId15"/>
    <p:sldId id="324" r:id="rId16"/>
    <p:sldId id="327" r:id="rId17"/>
    <p:sldId id="328" r:id="rId18"/>
  </p:sldIdLst>
  <p:sldSz cx="10080625" cy="7559675"/>
  <p:notesSz cx="10691813" cy="75596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036">
          <p15:clr>
            <a:srgbClr val="A4A3A4"/>
          </p15:clr>
        </p15:guide>
        <p15:guide id="4" pos="305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A80"/>
    <a:srgbClr val="FF5050"/>
    <a:srgbClr val="BC8F00"/>
    <a:srgbClr val="FFFF99"/>
    <a:srgbClr val="D6E3EA"/>
    <a:srgbClr val="000080"/>
    <a:srgbClr val="00CCFF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2" autoAdjust="0"/>
    <p:restoredTop sz="67572" autoAdjust="0"/>
  </p:normalViewPr>
  <p:slideViewPr>
    <p:cSldViewPr>
      <p:cViewPr varScale="1">
        <p:scale>
          <a:sx n="45" d="100"/>
          <a:sy n="45" d="100"/>
        </p:scale>
        <p:origin x="187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196" y="-84"/>
      </p:cViewPr>
      <p:guideLst>
        <p:guide orient="horz" pos="2880"/>
        <p:guide pos="2160"/>
        <p:guide orient="horz" pos="2036"/>
        <p:guide pos="30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634167" cy="37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55403" y="1"/>
            <a:ext cx="4634167" cy="37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7180289"/>
            <a:ext cx="4634167" cy="37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55403" y="7180289"/>
            <a:ext cx="4634167" cy="37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F570D1B-91D6-4B6E-88F1-FCD85AFCEA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88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454400" y="574675"/>
            <a:ext cx="3778250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8732" y="3590706"/>
            <a:ext cx="8552104" cy="340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2" y="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050913" y="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" y="718141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050913" y="718141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F95614A-C5E3-4F51-8842-57E751FDF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1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7989FF-EEE6-472F-BC9B-75E00B5857D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hu-HU" dirty="0" smtClean="0"/>
              <a:t>I </a:t>
            </a:r>
            <a:r>
              <a:rPr lang="hu-HU" dirty="0" err="1" smtClean="0"/>
              <a:t>complete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6587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GB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relative frequency of the solution 12 </a:t>
            </a:r>
            <a:r>
              <a:rPr lang="en-GB" sz="1400" kern="1200" noProof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GB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got was completely same as in my own 313 elements sample and in the countrywide data set. </a:t>
            </a:r>
            <a:endParaRPr lang="hu-HU" sz="1400" kern="1200" noProof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GB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 I </a:t>
            </a:r>
            <a:r>
              <a:rPr lang="hu-HU" sz="1400" kern="1200" noProof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can</a:t>
            </a:r>
            <a:r>
              <a:rPr lang="hu-HU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GB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suppose that my sample is representative. After the detailed examination of the 313 tests </a:t>
            </a:r>
            <a:endParaRPr lang="hu-HU" sz="1400" kern="1200" noProof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GB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 found min 1 and max 3 students at whom I can suppose that the answer 11 was not a miscalculation but was on purpose. </a:t>
            </a:r>
            <a:endParaRPr lang="hu-HU" sz="1400" kern="1200" noProof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GB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This data means that there could be approximately 50 students who could got +1 point. It is not much. </a:t>
            </a:r>
            <a:r>
              <a:rPr lang="hu-HU" sz="1400" kern="1200" noProof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But</a:t>
            </a:r>
            <a:r>
              <a:rPr lang="hu-HU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noProof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</a:t>
            </a:r>
            <a:r>
              <a:rPr lang="hu-HU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is </a:t>
            </a:r>
            <a:r>
              <a:rPr lang="hu-HU" sz="1400" kern="1200" noProof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theoretcal</a:t>
            </a:r>
            <a:r>
              <a:rPr lang="hu-HU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noProof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problem</a:t>
            </a:r>
            <a:r>
              <a:rPr lang="hu-HU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GB" sz="1400" kern="1200" noProof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noProof="0" dirty="0" smtClean="0"/>
              <a:t>Among the 60 university students 57 were able to solve the problem. Solve means they gave the answer 11 or 12 in the ratio of 24-33 and it was conscious. The answer 12 still dominates the 11 but there were so many right 11 answers.</a:t>
            </a:r>
            <a:endParaRPr lang="hu-HU" sz="1400" noProof="0" dirty="0" smtClean="0"/>
          </a:p>
          <a:p>
            <a:endParaRPr lang="en-GB" sz="1400" noProof="0" dirty="0" smtClean="0"/>
          </a:p>
          <a:p>
            <a:r>
              <a:rPr lang="en-GB" sz="1400" noProof="0" dirty="0" smtClean="0"/>
              <a:t>The third sample the mathematicians and </a:t>
            </a:r>
            <a:r>
              <a:rPr lang="en-GB" sz="1400" noProof="0" dirty="0" err="1" smtClean="0"/>
              <a:t>phd</a:t>
            </a:r>
            <a:r>
              <a:rPr lang="en-GB" sz="1400" noProof="0" dirty="0" smtClean="0"/>
              <a:t> students was small but they gave the answer 11 more frequently 12-7.</a:t>
            </a:r>
          </a:p>
          <a:p>
            <a:r>
              <a:rPr lang="en-GB" sz="1400" noProof="0" dirty="0" smtClean="0"/>
              <a:t>In </a:t>
            </a:r>
            <a:r>
              <a:rPr lang="hu-HU" sz="1400" noProof="0" dirty="0" smtClean="0"/>
              <a:t>b</a:t>
            </a:r>
            <a:r>
              <a:rPr lang="en-GB" sz="1400" noProof="0" dirty="0" err="1" smtClean="0"/>
              <a:t>oth</a:t>
            </a:r>
            <a:r>
              <a:rPr lang="en-GB" sz="1400" noProof="0" dirty="0" smtClean="0"/>
              <a:t> of the adult groups there were 2 people who gave both of the answers and wrote that the answer depends on</a:t>
            </a:r>
            <a:endParaRPr lang="hu-HU" sz="1400" noProof="0" dirty="0" smtClean="0"/>
          </a:p>
          <a:p>
            <a:r>
              <a:rPr lang="en-GB" sz="1400" noProof="0" dirty="0" smtClean="0"/>
              <a:t> the interpretation of the text! </a:t>
            </a:r>
            <a:r>
              <a:rPr lang="hu-HU" sz="1400" noProof="0" dirty="0" smtClean="0"/>
              <a:t> </a:t>
            </a:r>
            <a:r>
              <a:rPr lang="hu-HU" sz="1400" noProof="0" dirty="0" err="1" smtClean="0"/>
              <a:t>This</a:t>
            </a:r>
            <a:r>
              <a:rPr lang="hu-HU" sz="1400" noProof="0" dirty="0" smtClean="0"/>
              <a:t> </a:t>
            </a:r>
            <a:r>
              <a:rPr lang="hu-HU" sz="1400" noProof="0" dirty="0" err="1" smtClean="0"/>
              <a:t>would</a:t>
            </a:r>
            <a:r>
              <a:rPr lang="hu-HU" sz="1400" noProof="0" dirty="0" smtClean="0"/>
              <a:t> be </a:t>
            </a:r>
            <a:r>
              <a:rPr lang="hu-HU" sz="1400" noProof="0" dirty="0" err="1" smtClean="0"/>
              <a:t>my</a:t>
            </a:r>
            <a:r>
              <a:rPr lang="hu-HU" sz="1400" noProof="0" dirty="0" smtClean="0"/>
              <a:t> </a:t>
            </a:r>
            <a:r>
              <a:rPr lang="hu-HU" sz="1400" noProof="0" dirty="0" err="1" smtClean="0"/>
              <a:t>dream</a:t>
            </a:r>
            <a:r>
              <a:rPr lang="hu-HU" sz="1400" noProof="0" dirty="0" smtClean="0"/>
              <a:t>.</a:t>
            </a:r>
          </a:p>
          <a:p>
            <a:endParaRPr lang="en-GB" sz="1400" noProof="0" dirty="0" smtClean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GB" sz="12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93506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hu-HU" sz="1400" dirty="0" err="1" smtClean="0"/>
              <a:t>Where</a:t>
            </a:r>
            <a:r>
              <a:rPr lang="hu-HU" sz="1400" dirty="0" smtClean="0"/>
              <a:t> </a:t>
            </a:r>
            <a:r>
              <a:rPr lang="hu-HU" sz="1400" dirty="0" err="1" smtClean="0"/>
              <a:t>do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abstraction</a:t>
            </a:r>
            <a:r>
              <a:rPr lang="hu-HU" sz="1400" dirty="0" smtClean="0"/>
              <a:t> </a:t>
            </a:r>
            <a:r>
              <a:rPr lang="hu-HU" sz="1400" dirty="0" err="1" smtClean="0"/>
              <a:t>arise</a:t>
            </a:r>
            <a:r>
              <a:rPr lang="hu-HU" sz="1400" dirty="0" smtClean="0"/>
              <a:t>?</a:t>
            </a:r>
          </a:p>
          <a:p>
            <a:endParaRPr lang="hu-HU" sz="1400" dirty="0" smtClean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Mr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Wassermann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Mrs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Roza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Leikin</a:t>
            </a:r>
            <a:endParaRPr lang="en-GB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hu-HU" sz="1400" dirty="0" smtClean="0"/>
          </a:p>
          <a:p>
            <a:endParaRPr lang="hu-HU" sz="1400" dirty="0" smtClean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20628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en-GB" sz="1400" noProof="0" dirty="0" smtClean="0"/>
              <a:t>The second problem was the number 8 exactly the next on the test page.</a:t>
            </a:r>
            <a:endParaRPr lang="hu-HU" sz="1400" noProof="0" dirty="0" smtClean="0"/>
          </a:p>
          <a:p>
            <a:endParaRPr lang="en-GB" sz="1400" noProof="0" dirty="0"/>
          </a:p>
        </p:txBody>
      </p:sp>
    </p:spTree>
    <p:extLst>
      <p:ext uri="{BB962C8B-B14F-4D97-AF65-F5344CB8AC3E}">
        <p14:creationId xmlns:p14="http://schemas.microsoft.com/office/powerpoint/2010/main" val="3805090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hu-HU" sz="1200" dirty="0" smtClean="0"/>
              <a:t>The </a:t>
            </a:r>
            <a:r>
              <a:rPr lang="hu-HU" sz="1200" dirty="0" err="1" smtClean="0"/>
              <a:t>question</a:t>
            </a:r>
            <a:r>
              <a:rPr lang="hu-HU" sz="1200" dirty="0" smtClean="0"/>
              <a:t> is </a:t>
            </a:r>
            <a:r>
              <a:rPr lang="hu-HU" sz="1200" dirty="0" err="1" smtClean="0"/>
              <a:t>only</a:t>
            </a:r>
            <a:r>
              <a:rPr lang="hu-HU" sz="1200" dirty="0" smtClean="0"/>
              <a:t> Barbies </a:t>
            </a:r>
            <a:r>
              <a:rPr lang="hu-HU" sz="1200" dirty="0" err="1" smtClean="0"/>
              <a:t>code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14511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en-US" sz="1400" dirty="0" smtClean="0"/>
              <a:t>I thought that the ratio of 795 would be larger than the 897 in the children’s solutions but I was wrong. </a:t>
            </a:r>
            <a:endParaRPr lang="hu-HU" sz="1400" dirty="0" smtClean="0"/>
          </a:p>
          <a:p>
            <a:endParaRPr lang="hu-HU" sz="1400" dirty="0" smtClean="0"/>
          </a:p>
          <a:p>
            <a:r>
              <a:rPr lang="hu-HU" sz="1400" dirty="0" smtClean="0"/>
              <a:t>The „and </a:t>
            </a:r>
            <a:r>
              <a:rPr lang="hu-HU" sz="1400" dirty="0" err="1" smtClean="0"/>
              <a:t>odd</a:t>
            </a:r>
            <a:r>
              <a:rPr lang="hu-HU" sz="1400" dirty="0" smtClean="0"/>
              <a:t>” </a:t>
            </a:r>
            <a:r>
              <a:rPr lang="hu-HU" sz="1400" dirty="0" err="1" smtClean="0"/>
              <a:t>refers</a:t>
            </a:r>
            <a:r>
              <a:rPr lang="hu-HU" sz="1400" dirty="0" smtClean="0"/>
              <a:t> </a:t>
            </a:r>
            <a:r>
              <a:rPr lang="hu-HU" sz="1400" dirty="0" err="1" smtClean="0"/>
              <a:t>to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dirty="0" smtClean="0"/>
              <a:t> </a:t>
            </a:r>
            <a:r>
              <a:rPr lang="hu-HU" sz="1400" dirty="0" err="1" smtClean="0"/>
              <a:t>whole</a:t>
            </a:r>
            <a:r>
              <a:rPr lang="hu-HU" sz="1400" dirty="0" smtClean="0"/>
              <a:t> </a:t>
            </a:r>
            <a:r>
              <a:rPr lang="hu-HU" sz="1400" dirty="0" err="1" smtClean="0"/>
              <a:t>number</a:t>
            </a:r>
            <a:r>
              <a:rPr lang="hu-HU" sz="1400" dirty="0" smtClean="0"/>
              <a:t> </a:t>
            </a:r>
            <a:r>
              <a:rPr lang="hu-HU" sz="1400" dirty="0" err="1" smtClean="0"/>
              <a:t>or</a:t>
            </a:r>
            <a:r>
              <a:rPr lang="hu-HU" sz="1400" dirty="0" smtClean="0"/>
              <a:t> </a:t>
            </a:r>
            <a:r>
              <a:rPr lang="hu-HU" sz="1400" dirty="0" err="1" smtClean="0"/>
              <a:t>the</a:t>
            </a:r>
            <a:r>
              <a:rPr lang="hu-HU" sz="1400" baseline="0" dirty="0" smtClean="0"/>
              <a:t> </a:t>
            </a:r>
            <a:r>
              <a:rPr lang="hu-HU" sz="1400" baseline="0" dirty="0" err="1" smtClean="0"/>
              <a:t>digits</a:t>
            </a:r>
            <a:r>
              <a:rPr lang="hu-HU" sz="1400" baseline="0" dirty="0" smtClean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48110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82648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3305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3148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en-GB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 will give two </a:t>
            </a:r>
            <a:r>
              <a:rPr lang="hu-HU" sz="12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contextual</a:t>
            </a:r>
            <a:r>
              <a:rPr lang="hu-HU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or</a:t>
            </a:r>
            <a:r>
              <a:rPr lang="hu-HU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text </a:t>
            </a:r>
            <a:r>
              <a:rPr lang="hu-HU" sz="12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or</a:t>
            </a:r>
            <a:r>
              <a:rPr lang="hu-HU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word</a:t>
            </a:r>
            <a:r>
              <a:rPr lang="en-GB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logic based problems </a:t>
            </a:r>
            <a:r>
              <a:rPr lang="hu-HU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and I </a:t>
            </a:r>
            <a:r>
              <a:rPr lang="hu-HU" sz="12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think</a:t>
            </a:r>
            <a:r>
              <a:rPr lang="hu-HU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I </a:t>
            </a:r>
            <a:r>
              <a:rPr lang="hu-HU" sz="12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will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not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have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time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for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probability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problem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By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way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were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different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difficulties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for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different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groups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all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af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three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problems</a:t>
            </a:r>
            <a:r>
              <a:rPr lang="hu-HU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8507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Először a dia.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B</a:t>
            </a:r>
            <a:r>
              <a:rPr lang="en-GB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ut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before I start it let us have a short look out for the Hungarian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educational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system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for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deeper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understanding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of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origin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of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problems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endParaRPr lang="hu-HU" sz="1400" dirty="0" smtClean="0"/>
          </a:p>
          <a:p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180122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will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not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talk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about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whole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educational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system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he Hungarian school system consist of 8+4 school years basically but there are also 6+6 and 4+8 partitions of the 12 grades.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One can have the possibility to take an entrance exam into a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secondary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called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gymnasium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)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after the first 4 or 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6 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grades.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written part of the entrance examination is organised and coordinated by the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Educational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Authority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and consist of the two main subject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</a:t>
            </a:r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Hungarian grammar &amp; literature and mathematics.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Both of the tests are 50 points. I give some statistics about the schools and the </a:t>
            </a:r>
            <a:r>
              <a:rPr lang="en-US" sz="1400" kern="120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results</a:t>
            </a:r>
            <a:r>
              <a:rPr lang="en-US" sz="1400" kern="1200" baseline="0" noProof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on the next slide.</a:t>
            </a:r>
            <a:endParaRPr lang="en-US" sz="14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15693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more </a:t>
            </a:r>
            <a:r>
              <a:rPr lang="hu-HU" dirty="0" err="1" smtClean="0"/>
              <a:t>than</a:t>
            </a:r>
            <a:r>
              <a:rPr lang="hu-HU" baseline="0" dirty="0" smtClean="0"/>
              <a:t> 1000 </a:t>
            </a:r>
            <a:r>
              <a:rPr lang="hu-HU" baseline="0" dirty="0" err="1" smtClean="0"/>
              <a:t>secondary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schools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85 </a:t>
            </a:r>
            <a:r>
              <a:rPr lang="hu-HU" baseline="0" dirty="0" err="1" smtClean="0"/>
              <a:t>offer</a:t>
            </a:r>
            <a:r>
              <a:rPr lang="hu-HU" baseline="0" dirty="0" smtClean="0"/>
              <a:t> 8 </a:t>
            </a:r>
            <a:r>
              <a:rPr lang="hu-HU" baseline="0" dirty="0" err="1" smtClean="0"/>
              <a:t>years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school</a:t>
            </a:r>
            <a:r>
              <a:rPr lang="hu-HU" baseline="0" dirty="0" smtClean="0"/>
              <a:t>.</a:t>
            </a:r>
          </a:p>
          <a:p>
            <a:r>
              <a:rPr lang="hu-HU" baseline="0" dirty="0" smtClean="0"/>
              <a:t>The </a:t>
            </a:r>
            <a:r>
              <a:rPr lang="hu-HU" baseline="0" dirty="0" err="1" smtClean="0"/>
              <a:t>number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written</a:t>
            </a:r>
            <a:r>
              <a:rPr lang="hu-HU" baseline="0" dirty="0" smtClean="0"/>
              <a:t> test is more </a:t>
            </a:r>
            <a:r>
              <a:rPr lang="hu-HU" baseline="0" dirty="0" err="1" smtClean="0"/>
              <a:t>than</a:t>
            </a:r>
            <a:r>
              <a:rPr lang="hu-HU" baseline="0" dirty="0" smtClean="0"/>
              <a:t> 5000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number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admittion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approximately</a:t>
            </a:r>
            <a:r>
              <a:rPr lang="hu-HU" baseline="0" dirty="0" smtClean="0"/>
              <a:t> 3000. </a:t>
            </a:r>
          </a:p>
          <a:p>
            <a:r>
              <a:rPr lang="hu-HU" baseline="0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data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sheet</a:t>
            </a:r>
            <a:r>
              <a:rPr lang="hu-HU" baseline="0" dirty="0" smtClean="0"/>
              <a:t>.</a:t>
            </a:r>
          </a:p>
          <a:p>
            <a:r>
              <a:rPr lang="hu-HU" baseline="0" dirty="0" smtClean="0"/>
              <a:t>The </a:t>
            </a:r>
            <a:r>
              <a:rPr lang="hu-HU" baseline="0" dirty="0" err="1" smtClean="0"/>
              <a:t>average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point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higher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year</a:t>
            </a:r>
            <a:r>
              <a:rPr lang="hu-HU" baseline="0" dirty="0" smtClean="0"/>
              <a:t> old </a:t>
            </a:r>
            <a:r>
              <a:rPr lang="hu-HU" baseline="0" dirty="0" err="1" smtClean="0"/>
              <a:t>population</a:t>
            </a:r>
            <a:r>
              <a:rPr lang="hu-HU" baseline="0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737815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organisers are accused from year to year that the tests are very sophisticated and almost impossible to write it </a:t>
            </a:r>
            <a:endParaRPr lang="hu-HU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within 45 minutes and these statements are true. How can we interpret these tests and the results? </a:t>
            </a:r>
            <a:endParaRPr lang="hu-HU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Is it a basic segregation or chance for the gifted students to entry a better high school? The doors are open for everybody.</a:t>
            </a:r>
            <a:endParaRPr lang="hu-HU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You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can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saw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one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of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plenary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lecture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that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Hungary is a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supportive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country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for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gifted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students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will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not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mention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other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end of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didtribution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now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endParaRPr lang="hu-HU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As I mentioned before the level of the tests are surprising for many children and parents </a:t>
            </a:r>
            <a:endParaRPr lang="hu-HU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Although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tests and the statistics from the earlier years are available.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By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way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I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like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these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problems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because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one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must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have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thinking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if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he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wants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to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solve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test.</a:t>
            </a:r>
          </a:p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But also true that these test results and high schools are not communicated properly by the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Educational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Authority</a:t>
            </a:r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endParaRPr lang="hu-HU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GB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lack of communication and the different level of the elementary schools could cause that an eminent student </a:t>
            </a:r>
            <a:endParaRPr lang="hu-HU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can write mid level tests or worse.</a:t>
            </a:r>
          </a:p>
          <a:p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endParaRPr lang="en-GB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After these preliminary I will 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show </a:t>
            </a:r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two problems from 2016. </a:t>
            </a:r>
            <a:endParaRPr lang="hu-HU" sz="140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main reason is that my colleagues started a letter flow about these problems in January.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04003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 am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just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talking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but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you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can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solve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problem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  (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If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I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were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more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time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I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could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sum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your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answers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up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.) </a:t>
            </a: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An interesting arguing arose among some mathematicians. It is originated from the official and accepted solutions.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Every people had a very hard job if he had to ac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cept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a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different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solution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You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can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hear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earlier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presentations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were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many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self-confident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mathematicians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they had normally that there is only one proper solution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is own one.</a:t>
            </a:r>
            <a:endParaRPr lang="en-GB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Thanks god there were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also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some open minded colleagues who thought over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formalized question.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Where could be the chance to get anyone a different solution? That is perfect. We awaited this fenceless thinking from the teachers.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Let them able to understand different arguing moreover let the teachers able to pre imagine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possible way of solutions.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It is not an easy and trivial wish it is really hard if the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mind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thread absolutely different from our own set of mind.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 am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sure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you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solved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problem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2382648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question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a) is 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interesting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only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problem originated from the usage, the meaning and the understanding of two words and a list.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Namely the “are”, the “only” and the ”goats, horses and lambs”.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 were people who means the {goat, horse, lamb} set is existing with at least one element so the set is nonempty.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this situation it is allowed to be only 0 of a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particular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animal.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have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0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horse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You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know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mathematicians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use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this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statement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„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have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zero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hu-HU" sz="1400" kern="1200" baseline="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horse</a:t>
            </a:r>
            <a:r>
              <a:rPr lang="hu-HU" sz="14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” </a:t>
            </a: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this case the solution is 11 for the question </a:t>
            </a:r>
            <a:r>
              <a:rPr lang="en-US" sz="1400" i="1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). It is interesting that this interpretation was typical of the mathematicians.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GB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 were some people who interpreted the text that if it is the abbreviation of the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“There are goats there are horses and there are lambs on his farm only.” </a:t>
            </a:r>
            <a:endParaRPr lang="hu-HU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This means that there are at least one of every type of animals.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this case the solution is 1</a:t>
            </a:r>
            <a:r>
              <a:rPr lang="hu-HU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2 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for the question </a:t>
            </a:r>
            <a:r>
              <a:rPr lang="en-US" sz="1400" i="1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). </a:t>
            </a:r>
            <a:endParaRPr lang="en-GB" sz="140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44627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FF9779-E64B-4D66-A74F-BCABB28B7D4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574675"/>
            <a:ext cx="3778250" cy="2833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8733" y="3590705"/>
            <a:ext cx="8554348" cy="3402134"/>
          </a:xfrm>
          <a:noFill/>
          <a:ln/>
        </p:spPr>
        <p:txBody>
          <a:bodyPr wrap="none" anchor="ctr"/>
          <a:lstStyle/>
          <a:p>
            <a:r>
              <a:rPr lang="en-GB" sz="1400" noProof="0" dirty="0" smtClean="0"/>
              <a:t>I was curious that this is a real problem for the 10-year-old pupils or not? </a:t>
            </a:r>
            <a:endParaRPr lang="hu-HU" sz="1400" noProof="0" dirty="0" smtClean="0"/>
          </a:p>
          <a:p>
            <a:r>
              <a:rPr lang="en-GB" sz="1400" noProof="0" dirty="0" smtClean="0"/>
              <a:t>That is why I asked the whole database of the test results from the Educational</a:t>
            </a:r>
            <a:r>
              <a:rPr lang="en-GB" sz="1400" baseline="0" noProof="0" dirty="0" smtClean="0"/>
              <a:t> Authority</a:t>
            </a:r>
            <a:r>
              <a:rPr lang="en-GB" sz="1400" noProof="0" dirty="0" smtClean="0"/>
              <a:t>. </a:t>
            </a:r>
            <a:endParaRPr lang="hu-HU" sz="1400" noProof="0" dirty="0" smtClean="0"/>
          </a:p>
          <a:p>
            <a:r>
              <a:rPr lang="en-GB" sz="1400" noProof="0" dirty="0" smtClean="0"/>
              <a:t>I got the blind data without any problem but there were only 0 or 1 point in the database unfortunately. </a:t>
            </a:r>
            <a:endParaRPr lang="hu-HU" sz="1400" noProof="0" dirty="0" smtClean="0"/>
          </a:p>
          <a:p>
            <a:r>
              <a:rPr lang="en-GB" sz="1400" noProof="0" dirty="0" smtClean="0"/>
              <a:t>I wanted to widen my information so I asked three high school head teachers and two of them were cooperative with me. </a:t>
            </a:r>
            <a:endParaRPr lang="hu-HU" sz="1400" noProof="0" dirty="0" smtClean="0"/>
          </a:p>
          <a:p>
            <a:r>
              <a:rPr lang="en-GB" sz="1400" noProof="0" dirty="0" smtClean="0"/>
              <a:t>I got 313 tests from the </a:t>
            </a:r>
            <a:r>
              <a:rPr lang="en-GB" sz="1400" noProof="0" dirty="0" err="1" smtClean="0"/>
              <a:t>Veres</a:t>
            </a:r>
            <a:r>
              <a:rPr lang="en-GB" sz="1400" noProof="0" dirty="0" smtClean="0"/>
              <a:t> Péter Gymnasium and the </a:t>
            </a:r>
            <a:r>
              <a:rPr lang="en-GB" sz="1400" noProof="0" dirty="0" err="1" smtClean="0"/>
              <a:t>Aszódi</a:t>
            </a:r>
            <a:r>
              <a:rPr lang="en-GB" sz="1400" noProof="0" dirty="0" smtClean="0"/>
              <a:t> </a:t>
            </a:r>
            <a:r>
              <a:rPr lang="hu-HU" sz="1400" noProof="0" dirty="0" err="1" smtClean="0"/>
              <a:t>Lutheran</a:t>
            </a:r>
            <a:r>
              <a:rPr lang="hu-HU" sz="1400" noProof="0" dirty="0" smtClean="0"/>
              <a:t> </a:t>
            </a:r>
            <a:r>
              <a:rPr lang="en-GB" sz="1400" noProof="0" dirty="0" err="1" smtClean="0"/>
              <a:t>Petőfi</a:t>
            </a:r>
            <a:r>
              <a:rPr lang="en-GB" sz="1400" noProof="0" dirty="0" smtClean="0"/>
              <a:t> Gymnasium. </a:t>
            </a:r>
            <a:r>
              <a:rPr lang="hu-HU" sz="1400" noProof="0" dirty="0" smtClean="0"/>
              <a:t> </a:t>
            </a:r>
            <a:r>
              <a:rPr lang="hu-HU" sz="1400" noProof="0" dirty="0" err="1" smtClean="0"/>
              <a:t>Many</a:t>
            </a:r>
            <a:r>
              <a:rPr lang="hu-HU" sz="1400" noProof="0" dirty="0" smtClean="0"/>
              <a:t> </a:t>
            </a:r>
            <a:r>
              <a:rPr lang="hu-HU" sz="1400" noProof="0" dirty="0" err="1" smtClean="0"/>
              <a:t>thanks</a:t>
            </a:r>
            <a:r>
              <a:rPr lang="hu-HU" sz="1400" noProof="0" dirty="0" smtClean="0"/>
              <a:t> </a:t>
            </a:r>
            <a:r>
              <a:rPr lang="hu-HU" sz="1400" noProof="0" dirty="0" err="1" smtClean="0"/>
              <a:t>for</a:t>
            </a:r>
            <a:r>
              <a:rPr lang="hu-HU" sz="1400" noProof="0" dirty="0" smtClean="0"/>
              <a:t> </a:t>
            </a:r>
            <a:r>
              <a:rPr lang="hu-HU" sz="1400" noProof="0" dirty="0" err="1" smtClean="0"/>
              <a:t>them</a:t>
            </a:r>
            <a:r>
              <a:rPr lang="hu-HU" sz="1400" baseline="0" noProof="0" dirty="0" smtClean="0"/>
              <a:t> and </a:t>
            </a:r>
            <a:r>
              <a:rPr lang="hu-HU" sz="1400" baseline="0" noProof="0" dirty="0" err="1" smtClean="0"/>
              <a:t>God</a:t>
            </a:r>
            <a:r>
              <a:rPr lang="hu-HU" sz="1400" baseline="0" noProof="0" dirty="0" smtClean="0"/>
              <a:t>.</a:t>
            </a:r>
            <a:endParaRPr lang="en-GB" sz="1400" noProof="0" dirty="0" smtClean="0"/>
          </a:p>
          <a:p>
            <a:endParaRPr lang="en-GB" sz="1400" noProof="0" dirty="0" smtClean="0"/>
          </a:p>
          <a:p>
            <a:r>
              <a:rPr lang="en-GB" sz="1400" noProof="0" dirty="0" smtClean="0"/>
              <a:t>The test</a:t>
            </a:r>
            <a:r>
              <a:rPr lang="hu-HU" sz="1400" noProof="0" dirty="0" smtClean="0"/>
              <a:t> </a:t>
            </a:r>
            <a:r>
              <a:rPr lang="en-GB" sz="1400" noProof="0" dirty="0" smtClean="0"/>
              <a:t>makers thought that the problem is clear, so they did not accepted the answer 11. </a:t>
            </a:r>
          </a:p>
          <a:p>
            <a:r>
              <a:rPr lang="en-GB" sz="1400" noProof="0" dirty="0" smtClean="0"/>
              <a:t>To make a comparison I collected the solutions of 60 university students and 19 solutions from my colleagues and </a:t>
            </a:r>
            <a:r>
              <a:rPr lang="en-GB" sz="1400" noProof="0" dirty="0" err="1" smtClean="0"/>
              <a:t>phd</a:t>
            </a:r>
            <a:r>
              <a:rPr lang="en-GB" sz="1400" noProof="0" dirty="0" smtClean="0"/>
              <a:t> students.</a:t>
            </a:r>
            <a:endParaRPr lang="en-GB" sz="1400" noProof="0" dirty="0"/>
          </a:p>
        </p:txBody>
      </p:sp>
    </p:spTree>
    <p:extLst>
      <p:ext uri="{BB962C8B-B14F-4D97-AF65-F5344CB8AC3E}">
        <p14:creationId xmlns:p14="http://schemas.microsoft.com/office/powerpoint/2010/main" val="93185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935856" y="7236222"/>
            <a:ext cx="7632848" cy="323454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hu-HU" sz="1200" b="1" dirty="0" smtClean="0">
                <a:solidFill>
                  <a:srgbClr val="407A80"/>
                </a:solidFill>
              </a:rPr>
              <a:t>PME 40 Szeged, Hungary, 2016.08</a:t>
            </a:r>
            <a:r>
              <a:rPr lang="en-US" sz="1200" b="1" dirty="0" smtClean="0">
                <a:solidFill>
                  <a:srgbClr val="407A80"/>
                </a:solidFill>
              </a:rPr>
              <a:t>.</a:t>
            </a:r>
            <a:r>
              <a:rPr lang="hu-HU" sz="1200" b="1" dirty="0" smtClean="0">
                <a:solidFill>
                  <a:srgbClr val="407A80"/>
                </a:solidFill>
              </a:rPr>
              <a:t>06</a:t>
            </a:r>
            <a:r>
              <a:rPr lang="en-US" sz="1200" b="1" dirty="0" smtClean="0">
                <a:solidFill>
                  <a:srgbClr val="407A80"/>
                </a:solidFill>
              </a:rPr>
              <a:t>.</a:t>
            </a:r>
            <a:r>
              <a:rPr lang="hu-HU" sz="1200" b="1" dirty="0" smtClean="0">
                <a:solidFill>
                  <a:srgbClr val="407A80"/>
                </a:solidFill>
              </a:rPr>
              <a:t>                              </a:t>
            </a:r>
            <a:fld id="{C9F4CA6D-2393-4FFF-A029-F3E4A906C180}" type="slidenum">
              <a:rPr lang="hu-HU" sz="1200" b="1" smtClean="0">
                <a:solidFill>
                  <a:srgbClr val="407A80"/>
                </a:solidFill>
              </a:rPr>
              <a:pPr algn="l" eaLnBrk="1"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r>
              <a:rPr lang="hu-HU" sz="1200" b="1" dirty="0" smtClean="0">
                <a:solidFill>
                  <a:srgbClr val="407A80"/>
                </a:solidFill>
              </a:rPr>
              <a:t> </a:t>
            </a:r>
            <a:r>
              <a:rPr lang="hu-HU" sz="1200" b="1" baseline="0" dirty="0" smtClean="0">
                <a:solidFill>
                  <a:srgbClr val="407A80"/>
                </a:solidFill>
              </a:rPr>
              <a:t>                          </a:t>
            </a:r>
            <a:r>
              <a:rPr lang="hu-HU" sz="1200" b="1" dirty="0" smtClean="0">
                <a:solidFill>
                  <a:srgbClr val="407A80"/>
                </a:solidFill>
              </a:rPr>
              <a:t>Wintsche Gergely</a:t>
            </a:r>
            <a:endParaRPr lang="de-DE" sz="1200" b="1" dirty="0">
              <a:solidFill>
                <a:srgbClr val="407A80"/>
              </a:solidFill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" y="6732165"/>
            <a:ext cx="750355" cy="75035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64" y="7067450"/>
            <a:ext cx="1464312" cy="4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Címszöveg formátumának szerkesztése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Vázlatszöveg formátumának szerkesztése</a:t>
            </a:r>
          </a:p>
          <a:p>
            <a:pPr lvl="1"/>
            <a:r>
              <a:rPr lang="en-GB" smtClean="0"/>
              <a:t>Második vázlatszint</a:t>
            </a:r>
          </a:p>
          <a:p>
            <a:pPr lvl="2"/>
            <a:r>
              <a:rPr lang="en-GB" smtClean="0"/>
              <a:t>Harmadik vázlatszint</a:t>
            </a:r>
          </a:p>
          <a:p>
            <a:pPr lvl="3"/>
            <a:r>
              <a:rPr lang="en-GB" smtClean="0"/>
              <a:t>Negyedik vázlatszint</a:t>
            </a:r>
          </a:p>
          <a:p>
            <a:pPr lvl="4"/>
            <a:r>
              <a:rPr lang="en-GB" smtClean="0"/>
              <a:t>Ötödik vázlatszint</a:t>
            </a:r>
          </a:p>
          <a:p>
            <a:pPr lvl="4"/>
            <a:r>
              <a:rPr lang="en-GB" smtClean="0"/>
              <a:t>Hatodik vázlatszint</a:t>
            </a:r>
          </a:p>
          <a:p>
            <a:pPr lvl="4"/>
            <a:r>
              <a:rPr lang="en-GB" smtClean="0"/>
              <a:t>Hetedik vázlatszint</a:t>
            </a:r>
          </a:p>
          <a:p>
            <a:pPr lvl="4"/>
            <a:r>
              <a:rPr lang="en-GB" smtClean="0"/>
              <a:t>Nyolcadik vázlatszint</a:t>
            </a:r>
          </a:p>
          <a:p>
            <a:pPr lvl="4"/>
            <a:r>
              <a:rPr lang="en-GB" smtClean="0"/>
              <a:t>Kilencedik vázlatszint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DD43B96-6074-405B-867E-B92AE1DB6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kerekített téglalap 10"/>
          <p:cNvSpPr/>
          <p:nvPr/>
        </p:nvSpPr>
        <p:spPr bwMode="auto">
          <a:xfrm>
            <a:off x="388938" y="755501"/>
            <a:ext cx="9299575" cy="5760640"/>
          </a:xfrm>
          <a:prstGeom prst="roundRect">
            <a:avLst/>
          </a:prstGeom>
          <a:solidFill>
            <a:srgbClr val="407A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AU" sz="3600" b="1" cap="all" dirty="0" smtClean="0">
                <a:solidFill>
                  <a:schemeClr val="bg1"/>
                </a:solidFill>
              </a:rPr>
              <a:t>same </a:t>
            </a:r>
            <a:r>
              <a:rPr lang="en-AU" sz="3600" b="1" cap="all" dirty="0">
                <a:solidFill>
                  <a:schemeClr val="bg1"/>
                </a:solidFill>
              </a:rPr>
              <a:t>problems,</a:t>
            </a:r>
            <a:br>
              <a:rPr lang="en-AU" sz="3600" b="1" cap="all" dirty="0">
                <a:solidFill>
                  <a:schemeClr val="bg1"/>
                </a:solidFill>
              </a:rPr>
            </a:br>
            <a:r>
              <a:rPr lang="en-AU" sz="3600" b="1" cap="all" dirty="0" err="1">
                <a:solidFill>
                  <a:schemeClr val="bg1"/>
                </a:solidFill>
              </a:rPr>
              <a:t>diFferent</a:t>
            </a:r>
            <a:r>
              <a:rPr lang="en-AU" sz="3600" b="1" cap="all" dirty="0">
                <a:solidFill>
                  <a:schemeClr val="bg1"/>
                </a:solidFill>
              </a:rPr>
              <a:t> </a:t>
            </a:r>
            <a:r>
              <a:rPr lang="en-AU" sz="3600" b="1" cap="all" dirty="0" smtClean="0">
                <a:solidFill>
                  <a:schemeClr val="bg1"/>
                </a:solidFill>
              </a:rPr>
              <a:t>concepts</a:t>
            </a:r>
            <a:endParaRPr lang="hu-HU" sz="3600" b="1" cap="all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hu-HU" sz="3600" b="1" cap="all" dirty="0" smtClean="0">
              <a:solidFill>
                <a:schemeClr val="bg1"/>
              </a:solidFill>
            </a:endParaRPr>
          </a:p>
          <a:p>
            <a:pPr algn="ctr"/>
            <a:endParaRPr lang="en-GB" sz="3600" b="1" cap="all" dirty="0">
              <a:solidFill>
                <a:schemeClr val="bg1"/>
              </a:solidFill>
            </a:endParaRPr>
          </a:p>
          <a:p>
            <a:pPr algn="ctr"/>
            <a:r>
              <a:rPr lang="en-AU" sz="3600" u="sng" dirty="0">
                <a:solidFill>
                  <a:schemeClr val="bg1"/>
                </a:solidFill>
              </a:rPr>
              <a:t>Gergely </a:t>
            </a:r>
            <a:r>
              <a:rPr lang="en-AU" sz="3600" u="sng" dirty="0" smtClean="0">
                <a:solidFill>
                  <a:schemeClr val="bg1"/>
                </a:solidFill>
              </a:rPr>
              <a:t>Wintsche</a:t>
            </a:r>
            <a:endParaRPr lang="hu-HU" sz="3600" u="sng" dirty="0" smtClean="0">
              <a:solidFill>
                <a:schemeClr val="bg1"/>
              </a:solidFill>
            </a:endParaRPr>
          </a:p>
          <a:p>
            <a:pPr algn="ctr"/>
            <a:endParaRPr lang="en-GB" sz="3600" dirty="0">
              <a:solidFill>
                <a:schemeClr val="bg1"/>
              </a:solidFill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</a:rPr>
              <a:t>Eötvös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Loránd</a:t>
            </a:r>
            <a:r>
              <a:rPr lang="en-US" sz="2000" dirty="0">
                <a:solidFill>
                  <a:schemeClr val="bg1"/>
                </a:solidFill>
              </a:rPr>
              <a:t> University (ELTE),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Hungarian Institute for Educational Research and Development (OFI)</a:t>
            </a:r>
            <a:endParaRPr lang="hu-HU" sz="2000" dirty="0">
              <a:solidFill>
                <a:schemeClr val="bg1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églalap 1"/>
          <p:cNvSpPr/>
          <p:nvPr/>
        </p:nvSpPr>
        <p:spPr bwMode="auto">
          <a:xfrm>
            <a:off x="388937" y="3059757"/>
            <a:ext cx="9299575" cy="9361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hu-HU" sz="3600" b="1" cap="all" dirty="0" smtClean="0">
                <a:solidFill>
                  <a:schemeClr val="bg1"/>
                </a:solidFill>
              </a:rPr>
              <a:t>(</a:t>
            </a:r>
            <a:r>
              <a:rPr lang="en-AU" sz="3600" b="1" cap="all" dirty="0" err="1" smtClean="0">
                <a:solidFill>
                  <a:schemeClr val="bg1"/>
                </a:solidFill>
              </a:rPr>
              <a:t>diFferent</a:t>
            </a:r>
            <a:r>
              <a:rPr lang="en-AU" sz="3600" b="1" cap="all" dirty="0" smtClean="0">
                <a:solidFill>
                  <a:schemeClr val="bg1"/>
                </a:solidFill>
              </a:rPr>
              <a:t> </a:t>
            </a:r>
            <a:r>
              <a:rPr lang="hu-HU" sz="3600" b="1" cap="all" dirty="0" err="1" smtClean="0">
                <a:solidFill>
                  <a:schemeClr val="bg1"/>
                </a:solidFill>
              </a:rPr>
              <a:t>Groups</a:t>
            </a:r>
            <a:r>
              <a:rPr lang="hu-HU" sz="3600" b="1" cap="all" dirty="0" smtClean="0">
                <a:solidFill>
                  <a:schemeClr val="bg1"/>
                </a:solidFill>
              </a:rPr>
              <a:t>)</a:t>
            </a:r>
            <a:endParaRPr kumimoji="0" lang="en-GB" sz="36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>
                <a:latin typeface="Arial Rounded MT Bold" pitchFamily="34" charset="0"/>
              </a:rPr>
              <a:t>1st </a:t>
            </a:r>
            <a:r>
              <a:rPr lang="hu-HU" sz="4000" b="1" dirty="0" err="1">
                <a:latin typeface="Arial Rounded MT Bold" pitchFamily="34" charset="0"/>
              </a:rPr>
              <a:t>problem</a:t>
            </a:r>
            <a:endParaRPr lang="hu-HU" sz="4000" b="1" dirty="0">
              <a:latin typeface="Arial Rounded MT Bold" pitchFamily="34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077272"/>
              </p:ext>
            </p:extLst>
          </p:nvPr>
        </p:nvGraphicFramePr>
        <p:xfrm>
          <a:off x="143199" y="1187549"/>
          <a:ext cx="9865665" cy="5354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1257"/>
                <a:gridCol w="1817399"/>
                <a:gridCol w="1831988"/>
                <a:gridCol w="1823221"/>
                <a:gridCol w="2231800"/>
              </a:tblGrid>
              <a:tr h="1440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Countrywide</a:t>
                      </a:r>
                      <a:r>
                        <a:rPr lang="hu-HU" sz="2000" dirty="0" smtClean="0">
                          <a:effectLst/>
                        </a:rPr>
                        <a:t>  </a:t>
                      </a:r>
                      <a:r>
                        <a:rPr lang="hu-HU" sz="2000" dirty="0" err="1" smtClean="0">
                          <a:effectLst/>
                        </a:rPr>
                        <a:t>data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</a:rPr>
                        <a:t>from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</a:rPr>
                        <a:t>the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</a:rPr>
                        <a:t>Educational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</a:rPr>
                        <a:t>Authority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The </a:t>
                      </a:r>
                      <a:r>
                        <a:rPr lang="hu-HU" sz="2000" dirty="0" err="1">
                          <a:effectLst/>
                        </a:rPr>
                        <a:t>complete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tests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from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the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two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high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schools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University </a:t>
                      </a:r>
                      <a:r>
                        <a:rPr lang="hu-HU" sz="2000" dirty="0" err="1">
                          <a:effectLst/>
                        </a:rPr>
                        <a:t>students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smtClean="0">
                          <a:effectLst/>
                        </a:rPr>
                        <a:t/>
                      </a:r>
                      <a:br>
                        <a:rPr lang="hu-HU" sz="2000" dirty="0" smtClean="0">
                          <a:effectLst/>
                        </a:rPr>
                      </a:br>
                      <a:r>
                        <a:rPr lang="hu-HU" sz="2000" dirty="0" smtClean="0">
                          <a:effectLst/>
                        </a:rPr>
                        <a:t>(</a:t>
                      </a:r>
                      <a:r>
                        <a:rPr lang="hu-HU" sz="2000" dirty="0" err="1">
                          <a:effectLst/>
                        </a:rPr>
                        <a:t>Math</a:t>
                      </a:r>
                      <a:r>
                        <a:rPr lang="hu-HU" sz="2000" dirty="0">
                          <a:effectLst/>
                        </a:rPr>
                        <a:t> and/</a:t>
                      </a:r>
                      <a:r>
                        <a:rPr lang="hu-HU" sz="2000" dirty="0" err="1">
                          <a:effectLst/>
                        </a:rPr>
                        <a:t>or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informatics</a:t>
                      </a:r>
                      <a:r>
                        <a:rPr lang="hu-HU" sz="2000" dirty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Mathematicians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>
                          <a:effectLst/>
                        </a:rPr>
                        <a:t>and PhD </a:t>
                      </a:r>
                      <a:r>
                        <a:rPr lang="hu-HU" sz="2000" dirty="0" err="1">
                          <a:effectLst/>
                        </a:rPr>
                        <a:t>students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Total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5348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313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60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19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Number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>
                          <a:effectLst/>
                        </a:rPr>
                        <a:t>of 12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2201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131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33 (2)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 (2)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Number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>
                          <a:effectLst/>
                        </a:rPr>
                        <a:t>of 11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No </a:t>
                      </a:r>
                      <a:r>
                        <a:rPr lang="hu-HU" sz="2400" dirty="0" err="1" smtClean="0">
                          <a:effectLst/>
                        </a:rPr>
                        <a:t>data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12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24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12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</a:tr>
              <a:tr h="985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Relative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frequency</a:t>
                      </a:r>
                      <a:r>
                        <a:rPr lang="hu-HU" sz="2000" dirty="0">
                          <a:effectLst/>
                        </a:rPr>
                        <a:t> of 12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r>
                        <a:rPr lang="hu-HU" sz="2400" dirty="0" smtClean="0">
                          <a:effectLst/>
                        </a:rPr>
                        <a:t>.</a:t>
                      </a:r>
                      <a:r>
                        <a:rPr lang="en-US" sz="2400" dirty="0" smtClean="0">
                          <a:effectLst/>
                        </a:rPr>
                        <a:t>4116</a:t>
                      </a:r>
                      <a:r>
                        <a:rPr lang="hu-HU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r>
                        <a:rPr lang="hu-HU" sz="2400" dirty="0" smtClean="0">
                          <a:effectLst/>
                        </a:rPr>
                        <a:t>.</a:t>
                      </a:r>
                      <a:r>
                        <a:rPr lang="en-US" sz="2400" dirty="0" smtClean="0">
                          <a:effectLst/>
                        </a:rPr>
                        <a:t>4185</a:t>
                      </a:r>
                      <a:r>
                        <a:rPr lang="hu-HU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0.55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0.3684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</a:tr>
              <a:tr h="985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Relative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>
                          <a:effectLst/>
                        </a:rPr>
                        <a:t>frequency</a:t>
                      </a:r>
                      <a:r>
                        <a:rPr lang="hu-HU" sz="2000" dirty="0">
                          <a:effectLst/>
                        </a:rPr>
                        <a:t> of </a:t>
                      </a:r>
                      <a:r>
                        <a:rPr lang="hu-HU" sz="2000" dirty="0" smtClean="0">
                          <a:effectLst/>
                        </a:rPr>
                        <a:t>11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-</a:t>
                      </a:r>
                      <a:r>
                        <a:rPr lang="hu-HU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~ 0.01</a:t>
                      </a:r>
                      <a:r>
                        <a:rPr lang="hu-HU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0.40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0.6316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897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284572" y="2053704"/>
            <a:ext cx="9361040" cy="3454325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r>
              <a:rPr lang="en-GB" sz="2800" b="1" dirty="0" smtClean="0"/>
              <a:t>The “are” and “only” mean to them at least one. </a:t>
            </a:r>
            <a:endParaRPr lang="hu-HU" sz="2800" b="1" dirty="0" smtClean="0"/>
          </a:p>
          <a:p>
            <a:r>
              <a:rPr lang="en-GB" sz="2800" dirty="0" smtClean="0"/>
              <a:t>The hypothesis and interpretation of the mathematicians w</a:t>
            </a:r>
            <a:r>
              <a:rPr lang="hu-HU" sz="2800" dirty="0" smtClean="0"/>
              <a:t>ere </a:t>
            </a:r>
            <a:r>
              <a:rPr lang="en-GB" sz="2800" dirty="0" smtClean="0"/>
              <a:t>wrong for the 10-year-old population. </a:t>
            </a:r>
            <a:endParaRPr lang="hu-HU" sz="2800" dirty="0" smtClean="0"/>
          </a:p>
          <a:p>
            <a:r>
              <a:rPr lang="en-GB" sz="2800" dirty="0" smtClean="0"/>
              <a:t>Where </a:t>
            </a:r>
            <a:r>
              <a:rPr lang="en-GB" sz="2800" dirty="0"/>
              <a:t>is the </a:t>
            </a:r>
            <a:r>
              <a:rPr lang="en-GB" sz="2800" dirty="0" smtClean="0"/>
              <a:t>limit</a:t>
            </a:r>
            <a:r>
              <a:rPr lang="hu-HU" sz="2800" dirty="0" smtClean="0"/>
              <a:t>? </a:t>
            </a:r>
            <a:r>
              <a:rPr lang="en-GB" sz="2800" dirty="0" smtClean="0"/>
              <a:t>Where </a:t>
            </a:r>
            <a:r>
              <a:rPr lang="en-GB" sz="2800" dirty="0"/>
              <a:t>is the border between the thinking of the students and the mathematicians? 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>
                <a:latin typeface="Arial Rounded MT Bold" pitchFamily="34" charset="0"/>
              </a:rPr>
              <a:t>1st </a:t>
            </a:r>
            <a:r>
              <a:rPr lang="hu-HU" sz="4000" b="1" dirty="0" err="1">
                <a:latin typeface="Arial Rounded MT Bold" pitchFamily="34" charset="0"/>
              </a:rPr>
              <a:t>problem</a:t>
            </a:r>
            <a:endParaRPr lang="hu-H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2287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284572" y="1117600"/>
            <a:ext cx="9361040" cy="5760640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2400" dirty="0" smtClean="0"/>
              <a:t>There are combination locks on the suitcases of Barbie, Matthew and Stephen. All of the locks are operated by three digits. The kids said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Barbie: My code is the greatest number which is less than 900, all three digits are different, and odd.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Mathew: My code is the greatest even number which rounded to hundreds gives the value of 300.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Stephen: My code is even, rounded to tens is 450 and the sum of their digits is 13.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Which codes open the suitcases of the kids?</a:t>
            </a:r>
            <a:br>
              <a:rPr lang="en-GB" sz="2400" dirty="0" smtClean="0"/>
            </a:br>
            <a:r>
              <a:rPr lang="en-GB" sz="2400" dirty="0" smtClean="0"/>
              <a:t>Barbie’s code: ……………</a:t>
            </a:r>
            <a:br>
              <a:rPr lang="en-GB" sz="2400" dirty="0" smtClean="0"/>
            </a:br>
            <a:r>
              <a:rPr lang="en-GB" sz="2400" dirty="0" smtClean="0"/>
              <a:t>Mathew’s code: ………….</a:t>
            </a:r>
            <a:br>
              <a:rPr lang="en-GB" sz="2400" dirty="0" smtClean="0"/>
            </a:br>
            <a:r>
              <a:rPr lang="en-GB" sz="2400" dirty="0" smtClean="0"/>
              <a:t>Stephen’s code: ……………</a:t>
            </a:r>
            <a:endParaRPr lang="en-GB" sz="2800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smtClean="0">
                <a:latin typeface="Arial Rounded MT Bold" pitchFamily="34" charset="0"/>
              </a:rPr>
              <a:t>2nd </a:t>
            </a:r>
            <a:r>
              <a:rPr lang="hu-HU" sz="4000" b="1" dirty="0" err="1" smtClean="0">
                <a:latin typeface="Arial Rounded MT Bold" pitchFamily="34" charset="0"/>
              </a:rPr>
              <a:t>problem</a:t>
            </a:r>
            <a:endParaRPr lang="hu-H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284572" y="1117600"/>
            <a:ext cx="9361040" cy="5760640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r>
              <a:rPr lang="en-GB" sz="2400" dirty="0" smtClean="0"/>
              <a:t>The dispute originated from a comma. </a:t>
            </a:r>
          </a:p>
          <a:p>
            <a:endParaRPr lang="en-GB" sz="2400" dirty="0" smtClean="0"/>
          </a:p>
          <a:p>
            <a:pPr>
              <a:spcAft>
                <a:spcPts val="1200"/>
              </a:spcAft>
            </a:pPr>
            <a:r>
              <a:rPr lang="en-GB" sz="2400" dirty="0" smtClean="0"/>
              <a:t>Barbie: My code is the greatest number which is less than 900, all three digits are different, and odd.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If the “and odd” after the comma refers to each digit of the number than the answer is </a:t>
            </a:r>
            <a:r>
              <a:rPr lang="en-GB" sz="2400" dirty="0" smtClean="0">
                <a:solidFill>
                  <a:srgbClr val="FF0000"/>
                </a:solidFill>
              </a:rPr>
              <a:t>795</a:t>
            </a:r>
            <a:r>
              <a:rPr lang="en-GB" sz="2400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If the “and odd” after the comma refers to the whole number than the answer is </a:t>
            </a:r>
            <a:r>
              <a:rPr lang="en-GB" sz="2400" dirty="0" smtClean="0">
                <a:solidFill>
                  <a:srgbClr val="FF0000"/>
                </a:solidFill>
              </a:rPr>
              <a:t>897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After some complaints the office acknowledged both of the answers correct. </a:t>
            </a:r>
          </a:p>
          <a:p>
            <a:r>
              <a:rPr lang="en-GB" sz="2400" dirty="0" smtClean="0"/>
              <a:t>A10-year-old child does not have to know the grammatical difference. </a:t>
            </a:r>
            <a:endParaRPr lang="en-GB" sz="2800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smtClean="0">
                <a:latin typeface="Arial Rounded MT Bold" pitchFamily="34" charset="0"/>
              </a:rPr>
              <a:t>2nd </a:t>
            </a:r>
            <a:r>
              <a:rPr lang="hu-HU" sz="4000" b="1" dirty="0" err="1" smtClean="0">
                <a:latin typeface="Arial Rounded MT Bold" pitchFamily="34" charset="0"/>
              </a:rPr>
              <a:t>problem</a:t>
            </a:r>
            <a:endParaRPr lang="hu-H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smtClean="0">
                <a:latin typeface="Arial Rounded MT Bold" pitchFamily="34" charset="0"/>
              </a:rPr>
              <a:t>2nd </a:t>
            </a:r>
            <a:r>
              <a:rPr lang="hu-HU" sz="4000" b="1" dirty="0" err="1" smtClean="0">
                <a:latin typeface="Arial Rounded MT Bold" pitchFamily="34" charset="0"/>
              </a:rPr>
              <a:t>problem</a:t>
            </a:r>
            <a:endParaRPr lang="hu-HU" sz="4000" b="1" dirty="0">
              <a:latin typeface="Arial Rounded MT Bold" pitchFamily="34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41126"/>
              </p:ext>
            </p:extLst>
          </p:nvPr>
        </p:nvGraphicFramePr>
        <p:xfrm>
          <a:off x="575816" y="1493838"/>
          <a:ext cx="8716578" cy="4227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936104"/>
                <a:gridCol w="1368152"/>
                <a:gridCol w="865901"/>
                <a:gridCol w="1294339"/>
                <a:gridCol w="1008112"/>
                <a:gridCol w="1731802"/>
              </a:tblGrid>
              <a:tr h="12210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10-year-old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University </a:t>
                      </a:r>
                      <a:r>
                        <a:rPr lang="en-US" sz="2400" dirty="0">
                          <a:effectLst/>
                        </a:rPr>
                        <a:t>students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err="1" smtClean="0">
                          <a:effectLst/>
                        </a:rPr>
                        <a:t>Mathematicians</a:t>
                      </a:r>
                      <a:r>
                        <a:rPr lang="hu-HU" sz="2400" dirty="0" smtClean="0">
                          <a:effectLst/>
                        </a:rPr>
                        <a:t> and </a:t>
                      </a:r>
                      <a:r>
                        <a:rPr lang="hu-HU" sz="2400" smtClean="0">
                          <a:effectLst/>
                        </a:rPr>
                        <a:t>PhD students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8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897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</a:rPr>
                        <a:t>113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>
                          <a:effectLst/>
                          <a:latin typeface="+mn-lt"/>
                        </a:rPr>
                        <a:t>0.3610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</a:rPr>
                        <a:t>19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>
                          <a:effectLst/>
                          <a:latin typeface="+mn-lt"/>
                        </a:rPr>
                        <a:t>0.3167</a:t>
                      </a:r>
                      <a:endParaRPr lang="en-GB" sz="2400" dirty="0" smtClean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+mn-lt"/>
                        </a:rPr>
                        <a:t>12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0.6316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rgbClr val="407A80">
                        <a:alpha val="20000"/>
                      </a:srgbClr>
                    </a:solidFill>
                  </a:tcPr>
                </a:tc>
              </a:tr>
              <a:tr h="5578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795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</a:rPr>
                        <a:t>56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>
                          <a:effectLst/>
                          <a:latin typeface="+mn-lt"/>
                        </a:rPr>
                        <a:t>0.1789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</a:rPr>
                        <a:t>28</a:t>
                      </a:r>
                      <a:r>
                        <a:rPr lang="hu-HU" sz="2400" dirty="0" smtClean="0">
                          <a:effectLst/>
                          <a:latin typeface="+mn-lt"/>
                        </a:rPr>
                        <a:t>   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0.4667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+mn-lt"/>
                        </a:rPr>
                        <a:t>7 (2)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0.3684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59432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Empty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0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05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Other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128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0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05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Total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313</a:t>
                      </a:r>
                      <a:endParaRPr lang="en-GB" sz="240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60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19</a:t>
                      </a:r>
                      <a:endParaRPr lang="en-GB" sz="2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214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284572" y="1549648"/>
            <a:ext cx="9361040" cy="4534445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3200" dirty="0" smtClean="0"/>
              <a:t>The math teachers and the mathematicians like to write the text of the problems infinitely poor. Sometimes repeating a word is useful for the clarity for the better understanding. </a:t>
            </a:r>
          </a:p>
          <a:p>
            <a:endParaRPr lang="en-GB" sz="3200" dirty="0" smtClean="0"/>
          </a:p>
          <a:p>
            <a:r>
              <a:rPr lang="en-GB" sz="3200" dirty="0" smtClean="0"/>
              <a:t>Do not expect a competency from an age group to overcome this.</a:t>
            </a:r>
            <a:endParaRPr lang="en-GB" sz="3200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err="1" smtClean="0">
                <a:latin typeface="Arial Rounded MT Bold" pitchFamily="34" charset="0"/>
              </a:rPr>
              <a:t>Suggestion</a:t>
            </a:r>
            <a:endParaRPr lang="hu-H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623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284572" y="1549648"/>
            <a:ext cx="9361040" cy="5110509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pPr lvl="0" eaLnBrk="0" hangingPunct="0">
              <a:spcBef>
                <a:spcPct val="30000"/>
              </a:spcBef>
              <a:buClr>
                <a:srgbClr val="000000"/>
              </a:buClr>
              <a:buSzPct val="100000"/>
              <a:defRPr/>
            </a:pPr>
            <a:r>
              <a:rPr lang="en-AU" sz="3200" dirty="0">
                <a:solidFill>
                  <a:srgbClr val="000000"/>
                </a:solidFill>
                <a:latin typeface="+mj-lt"/>
              </a:rPr>
              <a:t>I strongly believe that the perfect attitude of a mat</a:t>
            </a:r>
            <a:r>
              <a:rPr lang="hu-HU" sz="3200" dirty="0">
                <a:solidFill>
                  <a:srgbClr val="000000"/>
                </a:solidFill>
                <a:latin typeface="+mj-lt"/>
              </a:rPr>
              <a:t>h</a:t>
            </a:r>
            <a:r>
              <a:rPr lang="en-AU" sz="3200" dirty="0">
                <a:solidFill>
                  <a:srgbClr val="000000"/>
                </a:solidFill>
                <a:latin typeface="+mj-lt"/>
              </a:rPr>
              <a:t> teacher is to have multiple personalities, but that sounds a little schizophrenic though. The ideal would be to handle the text both as a mathematics problem as well as a literacy problem. My dream would be if the teachers could represent both viewpoints in their mind and would have the ability to handle these problems and explain the difference.</a:t>
            </a:r>
            <a:endParaRPr lang="hu-HU" sz="32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err="1" smtClean="0">
                <a:latin typeface="Arial Rounded MT Bold" pitchFamily="34" charset="0"/>
              </a:rPr>
              <a:t>Summary</a:t>
            </a:r>
            <a:endParaRPr lang="hu-H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899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65295" y="1187549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err="1" smtClean="0">
                <a:latin typeface="Arial Rounded MT Bold" pitchFamily="34" charset="0"/>
              </a:rPr>
              <a:t>Thank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you</a:t>
            </a:r>
            <a:endParaRPr lang="hu-HU" sz="4000" b="1" dirty="0">
              <a:latin typeface="Arial Rounded MT Bold" pitchFamily="34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8393" y="5516413"/>
            <a:ext cx="1248159" cy="1010414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4497" y="4928455"/>
            <a:ext cx="1248159" cy="1010414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550" y="3624062"/>
            <a:ext cx="1248159" cy="1010414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40448" y="3624062"/>
            <a:ext cx="1248159" cy="1010414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1845" y="2613648"/>
            <a:ext cx="1248159" cy="1010414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8683" y="4915938"/>
            <a:ext cx="1248159" cy="1010414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551" y="2236918"/>
            <a:ext cx="1248159" cy="101041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052" y="3918041"/>
            <a:ext cx="1248159" cy="1010414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30346" y="2613648"/>
            <a:ext cx="1248159" cy="1010414"/>
          </a:xfrm>
          <a:prstGeom prst="rect">
            <a:avLst/>
          </a:prstGeom>
        </p:spPr>
      </p:pic>
      <p:pic>
        <p:nvPicPr>
          <p:cNvPr id="21" name="Kép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2187" y="6021620"/>
            <a:ext cx="1248159" cy="1010414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0699" y="6502018"/>
            <a:ext cx="1248159" cy="1010414"/>
          </a:xfrm>
          <a:prstGeom prst="rect">
            <a:avLst/>
          </a:prstGeom>
        </p:spPr>
      </p:pic>
      <p:pic>
        <p:nvPicPr>
          <p:cNvPr id="23" name="Kép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0436" y="6167489"/>
            <a:ext cx="1248159" cy="101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15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2 -0.0147 L 0.08142 -0.0147 C 0.08362 -0.02394 0.08504 -0.0336 0.08772 -0.04263 C 0.08976 -0.04976 0.09354 -0.05564 0.09606 -0.06236 C 0.09717 -0.06509 0.09717 -0.06824 0.09827 -0.07076 C 0.10252 -0.08231 0.10142 -0.07622 0.10661 -0.08483 C 0.1126 -0.09491 0.10976 -0.09554 0.11937 -0.10457 C 0.1211 -0.10625 0.12347 -0.10646 0.12567 -0.10751 C 0.12945 -0.11255 0.13323 -0.11843 0.13827 -0.12137 C 0.14095 -0.12305 0.14394 -0.12326 0.14677 -0.12431 C 0.14819 -0.1262 0.14929 -0.12851 0.15102 -0.12998 C 0.15323 -0.13166 0.16394 -0.13481 0.16567 -0.13544 C 0.18032 -0.14111 0.16189 -0.13607 0.18473 -0.14111 C 0.20992 -0.15455 0.1989 -0.15098 0.24803 -0.14405 C 0.2526 -0.14342 0.25748 -0.13229 0.26063 -0.12998 C 0.26315 -0.12809 0.2663 -0.12809 0.26913 -0.12704 C 0.2726 -0.12431 0.27591 -0.12116 0.27969 -0.11864 C 0.28158 -0.11738 0.28394 -0.11717 0.28598 -0.11591 C 0.31134 -0.0989 0.27685 -0.12032 0.29654 -0.10457 C 0.29843 -0.1031 0.30079 -0.10289 0.30284 -0.10184 C 0.30567 -0.10016 0.30866 -0.09827 0.31134 -0.09617 C 0.31559 -0.0926 0.31969 -0.08861 0.32394 -0.08483 C 0.32598 -0.08294 0.32787 -0.08042 0.33024 -0.07937 C 0.33685 -0.07643 0.33858 -0.07601 0.34504 -0.07076 C 0.34945 -0.0674 0.35354 -0.06341 0.35764 -0.05963 C 0.36236 -0.05543 0.36709 -0.05081 0.37244 -0.04829 C 0.37591 -0.04682 0.37953 -0.04641 0.38299 -0.04557 C 0.39417 -0.03549 0.38441 -0.04347 0.39984 -0.03423 C 0.40284 -0.03255 0.40536 -0.03024 0.40835 -0.02877 C 0.41244 -0.02646 0.41701 -0.02541 0.42095 -0.0231 C 0.42331 -0.02163 0.42504 -0.0189 0.4274 -0.01743 C 0.43071 -0.01512 0.4389 -0.01302 0.44205 -0.01176 C 0.45449 -0.00714 0.44205 -0.0105 0.45685 -0.00609 C 0.46032 -0.00504 0.46394 -0.00462 0.4674 -0.00336 C 0.46961 -0.00273 0.47165 -0.00168 0.4737 -0.00063 C 0.47732 0.00126 0.48063 0.0042 0.48425 0.00504 C 0.49197 0.00693 0.49969 0.00693 0.50756 0.00798 C 0.53402 0.01806 0.51276 0.01134 0.55181 0.01638 C 0.55669 0.01701 0.56173 0.01806 0.56661 0.01911 C 0.57858 0.02184 0.59039 0.02604 0.60236 0.02751 C 0.61024 0.02856 0.61795 0.02919 0.62567 0.03045 C 0.63543 0.03192 0.63811 0.03318 0.64677 0.03612 C 0.66646 0.03507 0.68614 0.03465 0.70583 0.03318 C 0.71008 0.03297 0.71449 0.03234 0.71843 0.03045 C 0.72441 0.02751 0.72913 0.02058 0.73528 0.01911 C 0.75291 0.01533 0.74378 0.01722 0.76284 0.01344 C 0.79339 -0.00987 0.76173 0.01113 0.79228 -0.00063 C 0.79748 -0.00252 0.80189 -0.00693 0.80709 -0.00903 C 0.81323 -0.01155 0.81984 -0.01218 0.82598 -0.0147 C 0.85339 -0.02499 0.81685 -0.01659 0.85134 -0.0231 C 0.87685 -0.04011 0.8452 -0.01848 0.86614 -0.03423 C 0.86614 -0.03423 0.87669 -0.04137 0.87874 -0.04263 L 0.88929 -0.0399 L 0.89575 -0.04829 " pathEditMode="relative" ptsTypes="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1 -0.0147 L 0.08141 -0.01449 C 0.08362 -0.02394 0.08504 -0.0336 0.08771 -0.04263 C 0.08976 -0.04977 0.09354 -0.05565 0.09606 -0.06237 C 0.09716 -0.0651 0.09716 -0.06825 0.09827 -0.07077 C 0.10252 -0.08232 0.10141 -0.07623 0.10661 -0.08484 C 0.1126 -0.09492 0.10976 -0.09555 0.11937 -0.10458 C 0.1211 -0.10626 0.12346 -0.10647 0.12567 -0.10752 C 0.12945 -0.11256 0.13323 -0.11844 0.13827 -0.12138 C 0.14094 -0.12306 0.14393 -0.12327 0.14677 -0.12432 C 0.14819 -0.12621 0.14929 -0.12852 0.15102 -0.12999 C 0.15323 -0.13167 0.16393 -0.13482 0.16567 -0.13545 C 0.18031 -0.14112 0.16189 -0.13608 0.18472 -0.14112 C 0.20992 -0.15456 0.19889 -0.15099 0.24803 -0.14406 C 0.2526 -0.14343 0.25748 -0.1323 0.26063 -0.12999 C 0.26315 -0.1281 0.2663 -0.1281 0.26913 -0.12705 C 0.2726 -0.12432 0.27575 -0.12117 0.27968 -0.11865 C 0.28157 -0.11739 0.28393 -0.11718 0.28598 -0.11592 C 0.31118 -0.09891 0.27685 -0.12033 0.29638 -0.10458 C 0.29842 -0.10311 0.30078 -0.1029 0.30267 -0.10185 C 0.30567 -0.10017 0.30866 -0.09828 0.31118 -0.09618 C 0.31559 -0.09261 0.31968 -0.08862 0.32378 -0.08484 C 0.32598 -0.08295 0.32771 -0.08043 0.33008 -0.07938 C 0.33685 -0.07644 0.33858 -0.07602 0.34504 -0.07077 C 0.34945 -0.06741 0.35354 -0.06342 0.35748 -0.05964 C 0.3622 -0.05544 0.36693 -0.05082 0.37244 -0.0483 C 0.37575 -0.04683 0.37952 -0.04641 0.38283 -0.04557 C 0.39417 -0.03549 0.38425 -0.04347 0.39984 -0.03423 C 0.40283 -0.03255 0.40535 -0.03024 0.40834 -0.02877 C 0.41244 -0.02646 0.41701 -0.02541 0.42094 -0.0231 C 0.4233 -0.02163 0.42504 -0.0189 0.4274 -0.01743 C 0.43071 -0.01512 0.43889 -0.01302 0.44189 -0.01176 C 0.45449 -0.00714 0.44189 -0.0105 0.45685 -0.00609 C 0.46031 -0.00504 0.46393 -0.00462 0.4674 -0.00336 C 0.46945 -0.00273 0.47165 -0.00168 0.4737 -0.00063 C 0.47732 0.00126 0.48047 0.0042 0.48425 0.00504 C 0.49197 0.00693 0.49968 0.00693 0.50756 0.00798 C 0.53401 0.01806 0.51275 0.01134 0.55181 0.01638 C 0.55669 0.01701 0.56157 0.01806 0.56645 0.01911 C 0.57858 0.02184 0.59039 0.02604 0.60236 0.02751 C 0.61023 0.02856 0.61795 0.02919 0.62567 0.03045 C 0.63527 0.03191 0.63811 0.03317 0.64661 0.03611 C 0.66645 0.03506 0.68598 0.03464 0.70582 0.03317 C 0.71008 0.03296 0.71433 0.03233 0.71842 0.03045 C 0.72441 0.02751 0.72913 0.02058 0.73527 0.01911 C 0.75291 0.01533 0.74378 0.01722 0.76283 0.01344 C 0.79338 -0.00987 0.76173 0.01113 0.79228 -0.00063 C 0.79748 -0.00252 0.80189 -0.00693 0.80708 -0.00903 C 0.81323 -0.01155 0.81984 -0.01218 0.82598 -0.0147 C 0.85338 -0.02499 0.81669 -0.01659 0.85134 -0.0231 C 0.87685 -0.04011 0.84504 -0.01848 0.86614 -0.03423 C 0.86614 -0.03402 0.87653 -0.04137 0.87874 -0.04263 L 0.88929 -0.0399 L 0.89575 -0.0483 " pathEditMode="relative" rAng="0" ptsTypes="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1 -0.0147 L 0.08141 -0.01449 C 0.08362 -0.02394 0.08504 -0.0336 0.08771 -0.04263 C 0.08976 -0.04977 0.09354 -0.05565 0.09606 -0.06237 C 0.09716 -0.0651 0.09716 -0.06825 0.09826 -0.07077 C 0.10252 -0.08232 0.10141 -0.07623 0.10661 -0.08484 C 0.11259 -0.09492 0.10976 -0.09555 0.11937 -0.10458 C 0.1211 -0.10626 0.12346 -0.10647 0.12567 -0.10752 C 0.12929 -0.11256 0.13307 -0.11844 0.13826 -0.12138 C 0.14094 -0.12306 0.14393 -0.12327 0.14661 -0.12432 C 0.14819 -0.12621 0.14913 -0.12852 0.15102 -0.12999 C 0.15307 -0.13167 0.16393 -0.13482 0.16567 -0.13545 C 0.18031 -0.14112 0.16173 -0.13608 0.18472 -0.14112 C 0.20992 -0.15456 0.19889 -0.15099 0.24803 -0.14406 C 0.25259 -0.14343 0.25748 -0.1323 0.26063 -0.12999 C 0.26315 -0.1281 0.2663 -0.1281 0.26913 -0.12705 C 0.27259 -0.12432 0.27574 -0.12117 0.27968 -0.11865 C 0.28157 -0.11739 0.28393 -0.11718 0.28598 -0.11592 C 0.31118 -0.09891 0.27685 -0.12033 0.29622 -0.10458 C 0.29842 -0.10311 0.30078 -0.1029 0.30252 -0.10185 C 0.30567 -0.10017 0.30866 -0.09828 0.31118 -0.09618 C 0.31559 -0.09261 0.31968 -0.08862 0.32378 -0.08484 C 0.32598 -0.08295 0.32771 -0.08043 0.33008 -0.07938 C 0.33685 -0.07644 0.33858 -0.07602 0.34504 -0.07077 C 0.34945 -0.06741 0.35354 -0.06342 0.35748 -0.05964 C 0.3622 -0.05544 0.36693 -0.05082 0.37244 -0.0483 C 0.37559 -0.04683 0.37952 -0.04641 0.38267 -0.04557 C 0.39417 -0.03549 0.38425 -0.04347 0.39984 -0.03423 C 0.40283 -0.03255 0.40535 -0.03024 0.40834 -0.02877 C 0.41244 -0.02646 0.417 -0.02541 0.42094 -0.0231 C 0.4233 -0.02163 0.42504 -0.0189 0.4274 -0.01743 C 0.43071 -0.01512 0.43889 -0.01302 0.44189 -0.01176 C 0.45448 -0.00714 0.44189 -0.0105 0.45685 -0.00609 C 0.46031 -0.00504 0.46393 -0.00462 0.4674 -0.00336 C 0.46945 -0.00273 0.47165 -0.00168 0.4737 -0.00063 C 0.47732 0.00126 0.48047 0.0042 0.48425 0.00504 C 0.49196 0.00693 0.49968 0.00693 0.50756 0.00798 C 0.53401 0.01806 0.51275 0.01134 0.55181 0.01638 C 0.55669 0.01701 0.56141 0.01806 0.5663 0.01911 C 0.57858 0.02184 0.59039 0.02604 0.60236 0.02751 C 0.61023 0.02856 0.61795 0.02919 0.62567 0.03045 C 0.63527 0.03192 0.63811 0.03318 0.64645 0.03612 C 0.66645 0.03507 0.68582 0.03465 0.70582 0.03318 C 0.71008 0.03297 0.71417 0.03234 0.71842 0.03045 C 0.72441 0.02751 0.72913 0.02058 0.73527 0.01911 C 0.75291 0.01533 0.74378 0.01722 0.76283 0.01344 C 0.79338 -0.00987 0.76173 0.01113 0.79228 -0.00063 C 0.79748 -0.00252 0.80189 -0.00693 0.80708 -0.00903 C 0.81322 -0.01155 0.81984 -0.01218 0.82598 -0.0147 C 0.85338 -0.02499 0.81669 -0.01659 0.85134 -0.0231 C 0.87685 -0.04011 0.84504 -0.01848 0.86614 -0.03423 C 0.86614 -0.03402 0.87653 -0.04137 0.87874 -0.04263 L 0.88929 -0.0399 L 0.89574 -0.0483 " pathEditMode="relative" rAng="0" ptsTypes="A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2 -0.0147 L 0.08142 -0.01449 C 0.08363 -0.02394 0.08504 -0.0336 0.08772 -0.04263 C 0.08977 -0.04977 0.09355 -0.05565 0.09607 -0.06237 C 0.09717 -0.0651 0.09717 -0.06825 0.09827 -0.07077 C 0.10252 -0.08232 0.10142 -0.07623 0.10662 -0.08484 C 0.1126 -0.09492 0.10977 -0.09555 0.11937 -0.10458 C 0.12111 -0.10626 0.12347 -0.10647 0.12567 -0.10752 C 0.12945 -0.11256 0.13323 -0.11844 0.13827 -0.12138 C 0.14095 -0.12306 0.14394 -0.12327 0.14678 -0.12432 C 0.14819 -0.12621 0.1493 -0.12852 0.15103 -0.12999 C 0.15323 -0.13167 0.16394 -0.13482 0.16567 -0.13545 C 0.18032 -0.14112 0.16189 -0.13608 0.18473 -0.14112 C 0.20992 -0.15456 0.1989 -0.15099 0.24804 -0.14406 C 0.2526 -0.14343 0.25748 -0.1323 0.26063 -0.12999 C 0.26315 -0.1281 0.2663 -0.1281 0.26914 -0.12705 C 0.2726 -0.12432 0.27575 -0.12117 0.27969 -0.11865 C 0.28158 -0.11739 0.28394 -0.11718 0.28599 -0.11592 C 0.31118 -0.09891 0.27685 -0.12033 0.29622 -0.10458 C 0.29843 -0.10311 0.30079 -0.1029 0.30252 -0.10185 C 0.30567 -0.10017 0.30867 -0.09828 0.31118 -0.09618 C 0.31559 -0.09261 0.31969 -0.08862 0.32378 -0.08484 C 0.32599 -0.08295 0.32772 -0.08043 0.33008 -0.07938 C 0.33685 -0.07644 0.33859 -0.07602 0.34504 -0.07077 C 0.34945 -0.06741 0.35355 -0.06342 0.35748 -0.05964 C 0.36221 -0.05544 0.36693 -0.05082 0.37244 -0.0483 C 0.37559 -0.04683 0.37953 -0.04641 0.38268 -0.04557 C 0.39418 -0.03549 0.38426 -0.04347 0.39985 -0.03423 C 0.40284 -0.03255 0.40536 -0.03024 0.40835 -0.02877 C 0.41244 -0.02646 0.41701 -0.02541 0.42095 -0.0231 C 0.42331 -0.02163 0.42504 -0.0189 0.42741 -0.01743 C 0.43071 -0.01512 0.4389 -0.01302 0.44189 -0.01176 C 0.45449 -0.00714 0.44189 -0.0105 0.45685 -0.00609 C 0.46032 -0.00504 0.46394 -0.00462 0.46741 -0.00336 C 0.46945 -0.00273 0.47166 -0.00168 0.4737 -0.00063 C 0.47733 0.00126 0.48048 0.0042 0.48426 0.00504 C 0.49197 0.00693 0.49969 0.00693 0.50756 0.00798 C 0.53402 0.01806 0.51276 0.01134 0.55181 0.01638 C 0.5567 0.01701 0.56142 0.01806 0.5663 0.01911 C 0.57859 0.02184 0.5904 0.02604 0.60237 0.02751 C 0.61024 0.02856 0.61796 0.02919 0.62567 0.03045 C 0.63528 0.03192 0.63811 0.03318 0.64646 0.03612 C 0.66646 0.03507 0.68583 0.03465 0.70583 0.03318 C 0.71008 0.03297 0.71418 0.03234 0.71843 0.03045 C 0.72441 0.02751 0.72914 0.02058 0.73528 0.01911 C 0.75292 0.01533 0.74378 0.01722 0.76284 0.01344 C 0.79339 -0.00987 0.76174 0.01113 0.79229 -0.00063 C 0.79748 -0.00252 0.80189 -0.00693 0.80709 -0.00903 C 0.81323 -0.01155 0.81985 -0.01218 0.82599 -0.0147 C 0.85339 -0.02499 0.8167 -0.01659 0.85134 -0.0231 C 0.87685 -0.04011 0.84504 -0.01848 0.86615 -0.03423 C 0.86615 -0.03402 0.87654 -0.04137 0.87874 -0.04263 L 0.8893 -0.0399 L 0.89575 -0.0483 " pathEditMode="relative" rAng="0" ptsTypes="AAAAAAAAAAAAAAAAAAAAAAAAAAAAAAAAAAAAAAAAAAAAAAAAAAAA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2 -0.0147 L 0.08142 -0.01449 C 0.08362 -0.02394 0.08504 -0.0336 0.08771 -0.04263 C 0.08976 -0.04977 0.09354 -0.05565 0.09606 -0.06237 C 0.09716 -0.0651 0.09716 -0.06825 0.09827 -0.07077 C 0.10252 -0.08232 0.10142 -0.07623 0.10661 -0.08484 C 0.1126 -0.09492 0.10976 -0.09555 0.11937 -0.10458 C 0.1211 -0.10626 0.12346 -0.10647 0.12567 -0.10752 C 0.12945 -0.11256 0.13323 -0.11844 0.13827 -0.12138 C 0.14094 -0.12306 0.14394 -0.12327 0.14677 -0.12432 C 0.14819 -0.12621 0.14929 -0.12852 0.15102 -0.12999 C 0.15323 -0.13167 0.16394 -0.13482 0.16567 -0.13545 C 0.18031 -0.14112 0.16189 -0.13608 0.18472 -0.14112 C 0.20992 -0.15456 0.1989 -0.15099 0.24803 -0.14406 C 0.2526 -0.14343 0.25748 -0.1323 0.26063 -0.12999 C 0.26315 -0.1281 0.2663 -0.1281 0.26913 -0.12705 C 0.2726 -0.12432 0.27575 -0.12117 0.27968 -0.11865 C 0.28157 -0.11739 0.28394 -0.11718 0.28598 -0.11592 C 0.31118 -0.09891 0.27685 -0.12033 0.29622 -0.10458 C 0.29842 -0.10311 0.30079 -0.1029 0.30252 -0.10185 C 0.30567 -0.10017 0.30866 -0.09828 0.31118 -0.09618 C 0.31559 -0.09261 0.31968 -0.08862 0.32378 -0.08484 C 0.32598 -0.08295 0.32771 -0.08043 0.33008 -0.07938 C 0.33685 -0.07644 0.33858 -0.07602 0.34504 -0.07077 C 0.34945 -0.06741 0.35354 -0.06342 0.35748 -0.05964 C 0.3622 -0.05544 0.36693 -0.05082 0.37244 -0.0483 C 0.37559 -0.04683 0.37953 -0.04641 0.38268 -0.04557 C 0.39417 -0.03549 0.38425 -0.04347 0.39984 -0.03423 C 0.40283 -0.03255 0.40535 -0.03024 0.40834 -0.02877 C 0.41244 -0.02646 0.41701 -0.02541 0.42094 -0.0231 C 0.42331 -0.02163 0.42504 -0.0189 0.4274 -0.01743 C 0.43071 -0.01512 0.4389 -0.01302 0.44189 -0.01176 C 0.45449 -0.00714 0.44189 -0.0105 0.45685 -0.00609 C 0.46031 -0.00504 0.46394 -0.00462 0.4674 -0.00336 C 0.46945 -0.00273 0.47165 -0.00168 0.4737 -0.00063 C 0.47732 0.00126 0.48047 0.0042 0.48425 0.00504 C 0.49197 0.00693 0.49968 0.00693 0.50756 0.00798 C 0.53401 0.01806 0.51275 0.01134 0.55181 0.01638 C 0.55669 0.01701 0.56142 0.01806 0.5663 0.01911 C 0.57858 0.02184 0.59039 0.02604 0.60236 0.02751 C 0.61023 0.02856 0.61795 0.02919 0.62567 0.03045 C 0.63527 0.03192 0.63811 0.03318 0.64646 0.03612 C 0.66646 0.03507 0.68583 0.03465 0.70583 0.03318 C 0.71008 0.03297 0.71417 0.03234 0.71842 0.03045 C 0.72441 0.02751 0.72913 0.02058 0.73527 0.01911 C 0.75291 0.01533 0.74378 0.01722 0.76283 0.01344 C 0.79338 -0.00987 0.76173 0.01113 0.79228 -0.00063 C 0.79748 -0.00252 0.80189 -0.00693 0.80708 -0.00903 C 0.81323 -0.01155 0.81984 -0.01218 0.82598 -0.0147 C 0.85338 -0.02499 0.81669 -0.01659 0.85134 -0.0231 C 0.87685 -0.04011 0.84504 -0.01848 0.86614 -0.03423 C 0.86614 -0.03402 0.87653 -0.04137 0.87874 -0.04263 L 0.88929 -0.0399 L 0.89575 -0.0483 " pathEditMode="relative" rAng="0" ptsTypes="AAAAAAAAAAA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1 -0.0147 L 0.08141 -0.01449 C 0.08362 -0.02394 0.08504 -0.0336 0.08771 -0.04263 C 0.08976 -0.04977 0.09354 -0.05565 0.09606 -0.06237 C 0.09716 -0.0651 0.09716 -0.06825 0.09826 -0.07077 C 0.10252 -0.08232 0.10141 -0.07623 0.10661 -0.08484 C 0.1126 -0.09492 0.10976 -0.09555 0.11937 -0.10458 C 0.1211 -0.10626 0.12346 -0.10647 0.12567 -0.10752 C 0.12945 -0.11256 0.13323 -0.11844 0.13826 -0.12138 C 0.14094 -0.12306 0.14393 -0.12327 0.14677 -0.12432 C 0.14819 -0.12621 0.14929 -0.12852 0.15102 -0.12999 C 0.15323 -0.13167 0.16393 -0.13482 0.16567 -0.13545 C 0.18031 -0.14112 0.16189 -0.13608 0.18472 -0.14112 C 0.20992 -0.15456 0.19889 -0.15099 0.24803 -0.14406 C 0.2526 -0.14343 0.25748 -0.1323 0.26063 -0.12999 C 0.26315 -0.1281 0.2663 -0.1281 0.26913 -0.12705 C 0.2726 -0.12432 0.27575 -0.12117 0.27968 -0.11865 C 0.28157 -0.11739 0.28393 -0.11718 0.28598 -0.11592 C 0.31118 -0.09891 0.27685 -0.12033 0.29638 -0.10458 C 0.29842 -0.10311 0.30078 -0.1029 0.30267 -0.10185 C 0.30567 -0.10017 0.30866 -0.09828 0.31118 -0.09618 C 0.31559 -0.09261 0.31968 -0.08862 0.32378 -0.08484 C 0.32598 -0.08295 0.32771 -0.08043 0.33008 -0.07938 C 0.33685 -0.07644 0.33858 -0.07602 0.34504 -0.07077 C 0.34945 -0.06741 0.35354 -0.06342 0.35748 -0.05964 C 0.3622 -0.05544 0.36693 -0.05082 0.37244 -0.0483 C 0.37559 -0.04683 0.37952 -0.04641 0.38267 -0.04557 C 0.39417 -0.03549 0.38425 -0.04347 0.39984 -0.03423 C 0.40283 -0.03255 0.40535 -0.03024 0.40834 -0.02877 C 0.41244 -0.02646 0.41701 -0.02541 0.42094 -0.0231 C 0.4233 -0.02163 0.42504 -0.0189 0.4274 -0.01743 C 0.43071 -0.01512 0.43889 -0.01302 0.44189 -0.01176 C 0.45449 -0.00714 0.44189 -0.0105 0.45685 -0.00609 C 0.46031 -0.00504 0.46393 -0.00462 0.4674 -0.00336 C 0.46945 -0.00273 0.47165 -0.00168 0.4737 -0.00063 C 0.47732 0.00126 0.48047 0.0042 0.48425 0.00504 C 0.49197 0.00693 0.49968 0.00693 0.50756 0.00798 C 0.53401 0.01806 0.51275 0.01134 0.55181 0.01638 C 0.55669 0.01701 0.56141 0.01806 0.56614 0.01911 C 0.57858 0.02184 0.59039 0.02604 0.60236 0.02751 C 0.61023 0.02856 0.61795 0.02919 0.62567 0.03045 C 0.63527 0.03192 0.63811 0.03317 0.6463 0.03611 C 0.66645 0.03506 0.68567 0.03464 0.70582 0.03317 C 0.71008 0.03296 0.71401 0.03234 0.71842 0.03045 C 0.72441 0.02751 0.72913 0.02058 0.73527 0.01911 C 0.75291 0.01533 0.74378 0.01722 0.76283 0.01344 C 0.79338 -0.00987 0.76173 0.01113 0.79228 -0.00063 C 0.79748 -0.00252 0.80189 -0.00693 0.80708 -0.00903 C 0.81323 -0.01155 0.81984 -0.01218 0.82598 -0.0147 C 0.85338 -0.02499 0.81669 -0.01659 0.85134 -0.0231 C 0.87685 -0.04011 0.84504 -0.01848 0.86614 -0.03423 C 0.86614 -0.03402 0.87653 -0.04137 0.87874 -0.04263 L 0.88929 -0.0399 L 0.89575 -0.0483 " pathEditMode="relative" rAng="0" ptsTypes="AAAAAAAAA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1 -0.0147 L 0.08141 -0.01449 C 0.08362 -0.02394 0.08504 -0.0336 0.08771 -0.04263 C 0.08976 -0.04977 0.09354 -0.05565 0.09606 -0.06237 C 0.09716 -0.0651 0.09716 -0.06825 0.09826 -0.07077 C 0.10252 -0.08232 0.10141 -0.07623 0.10661 -0.08484 C 0.11259 -0.09492 0.10976 -0.09555 0.11937 -0.10458 C 0.1211 -0.10626 0.12346 -0.10647 0.12567 -0.10752 C 0.12929 -0.11256 0.13307 -0.11843 0.13826 -0.12137 C 0.14094 -0.12305 0.14393 -0.12326 0.14661 -0.12431 C 0.14819 -0.1262 0.14913 -0.12851 0.15102 -0.12998 C 0.15307 -0.13166 0.16393 -0.13481 0.16567 -0.13544 C 0.18031 -0.14111 0.16173 -0.13607 0.18472 -0.14111 C 0.20992 -0.15455 0.19889 -0.15098 0.24803 -0.14405 C 0.25259 -0.14342 0.25748 -0.13229 0.26063 -0.12998 C 0.26315 -0.12809 0.2663 -0.12809 0.26913 -0.12704 C 0.27259 -0.12431 0.27574 -0.12116 0.27968 -0.11864 C 0.28157 -0.11738 0.28393 -0.11717 0.28598 -0.11591 C 0.31118 -0.09891 0.27685 -0.12032 0.29622 -0.10458 C 0.29842 -0.10311 0.30078 -0.1029 0.30252 -0.10185 C 0.30567 -0.10017 0.30866 -0.09828 0.31118 -0.09618 C 0.31559 -0.09261 0.31968 -0.08862 0.32378 -0.08484 C 0.32598 -0.08295 0.32771 -0.08043 0.33008 -0.07938 C 0.33685 -0.07644 0.33858 -0.07602 0.34504 -0.07077 C 0.34945 -0.06741 0.35354 -0.06342 0.35748 -0.05964 C 0.3622 -0.05544 0.36693 -0.05082 0.37244 -0.0483 C 0.37559 -0.04683 0.37952 -0.04641 0.38267 -0.04557 C 0.39417 -0.03549 0.38425 -0.04347 0.39984 -0.03423 C 0.40283 -0.03255 0.40535 -0.03024 0.40834 -0.02877 C 0.41244 -0.02646 0.417 -0.02541 0.42094 -0.0231 C 0.4233 -0.02163 0.42504 -0.0189 0.4274 -0.01743 C 0.43071 -0.01512 0.43889 -0.01302 0.44189 -0.01176 C 0.45448 -0.00714 0.44189 -0.0105 0.45685 -0.00609 C 0.46031 -0.00504 0.46393 -0.00462 0.4674 -0.00336 C 0.46945 -0.00273 0.47165 -0.00168 0.4737 -0.00063 C 0.47732 0.00126 0.48047 0.0042 0.48425 0.00504 C 0.49196 0.00693 0.49968 0.00693 0.50756 0.00798 C 0.53401 0.01806 0.51275 0.01134 0.55181 0.01638 C 0.55669 0.01701 0.56141 0.01806 0.56614 0.01911 C 0.57858 0.02184 0.59039 0.02604 0.60236 0.02751 C 0.61023 0.02856 0.61795 0.02919 0.62567 0.03045 C 0.63527 0.03192 0.63811 0.03318 0.6463 0.03612 C 0.66645 0.03507 0.68567 0.03465 0.70582 0.03318 C 0.71008 0.03297 0.71401 0.03234 0.71842 0.03045 C 0.72441 0.02751 0.72913 0.02058 0.73527 0.01911 C 0.75291 0.01533 0.74378 0.01722 0.76283 0.01344 C 0.79338 -0.00987 0.76173 0.01113 0.79228 -0.00063 C 0.79748 -0.00252 0.80189 -0.00693 0.80708 -0.00903 C 0.81322 -0.01155 0.81984 -0.01218 0.82598 -0.0147 C 0.85338 -0.02499 0.81669 -0.01659 0.85134 -0.0231 C 0.87685 -0.04011 0.84504 -0.01848 0.86614 -0.03423 C 0.86614 -0.03402 0.87653 -0.04137 0.87874 -0.04263 L 0.88929 -0.0399 L 0.89574 -0.0483 " pathEditMode="relative" rAng="0" ptsTypes="AAAAAAAAAAAAAAAAAAAAAAAAAAAAAAAAAAAAAAAAAAAAAAAAAAAA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2 -0.0147 L 0.08142 -0.01449 C 0.08362 -0.02394 0.08504 -0.0336 0.08772 -0.04263 C 0.08977 -0.04977 0.09355 -0.05565 0.09607 -0.06237 C 0.09717 -0.0651 0.09717 -0.06825 0.09827 -0.07077 C 0.10252 -0.08232 0.10142 -0.07623 0.10662 -0.08484 C 0.1126 -0.09492 0.10977 -0.09555 0.11937 -0.10458 C 0.1211 -0.10626 0.12347 -0.10647 0.12567 -0.10752 C 0.12945 -0.11256 0.13323 -0.11844 0.13827 -0.12138 C 0.14095 -0.12306 0.14394 -0.12327 0.14677 -0.12432 C 0.14819 -0.12621 0.14929 -0.12852 0.15103 -0.12999 C 0.15323 -0.13167 0.16394 -0.13482 0.16567 -0.13545 C 0.18032 -0.14112 0.16189 -0.13608 0.18473 -0.14112 C 0.20992 -0.15456 0.1989 -0.15099 0.24803 -0.14406 C 0.2526 -0.14343 0.25748 -0.1323 0.26063 -0.12999 C 0.26315 -0.1281 0.2663 -0.1281 0.26914 -0.12705 C 0.2726 -0.12432 0.27575 -0.12117 0.27969 -0.11865 C 0.28158 -0.11739 0.28394 -0.11718 0.28599 -0.11592 C 0.31118 -0.09891 0.27685 -0.12033 0.29638 -0.10458 C 0.29843 -0.10311 0.30079 -0.1029 0.30268 -0.10185 C 0.30567 -0.10017 0.30866 -0.09828 0.31118 -0.09618 C 0.31559 -0.09261 0.31969 -0.08862 0.32378 -0.08484 C 0.32599 -0.08295 0.32772 -0.08043 0.33008 -0.07938 C 0.33685 -0.07644 0.33858 -0.07602 0.34504 -0.07077 C 0.34945 -0.06741 0.35355 -0.06342 0.35748 -0.05964 C 0.36221 -0.05544 0.36693 -0.05082 0.37244 -0.0483 C 0.37559 -0.04683 0.37953 -0.04641 0.38268 -0.04557 C 0.39418 -0.03549 0.38425 -0.04347 0.39984 -0.03423 C 0.40284 -0.03255 0.40536 -0.03024 0.40835 -0.02877 C 0.41244 -0.02646 0.41701 -0.02541 0.42095 -0.0231 C 0.42331 -0.02163 0.42504 -0.0189 0.4274 -0.01743 C 0.43071 -0.01512 0.4389 -0.01302 0.44189 -0.01176 C 0.45449 -0.00714 0.44189 -0.0105 0.45685 -0.00609 C 0.46032 -0.00504 0.46394 -0.00462 0.4674 -0.00336 C 0.46945 -0.00273 0.47166 -0.00168 0.4737 -0.00063 C 0.47733 0.00126 0.48047 0.0042 0.48425 0.00504 C 0.49197 0.00693 0.49969 0.00693 0.50756 0.00798 C 0.53402 0.01806 0.51276 0.01134 0.55181 0.01638 C 0.5567 0.01701 0.56142 0.01806 0.5663 0.01911 C 0.57858 0.02184 0.5904 0.02604 0.60236 0.02751 C 0.61024 0.02856 0.61796 0.02919 0.62567 0.03045 C 0.63528 0.03192 0.63811 0.03318 0.64646 0.03612 C 0.66646 0.03507 0.68583 0.03465 0.70583 0.03318 C 0.71008 0.03297 0.71418 0.03234 0.71843 0.03045 C 0.72441 0.02751 0.72914 0.02058 0.73528 0.01911 C 0.75292 0.01533 0.74378 0.01722 0.76284 0.01344 C 0.79339 -0.00987 0.76173 0.01113 0.79229 -0.00063 C 0.79748 -0.00252 0.80189 -0.00693 0.80709 -0.00903 C 0.81323 -0.01155 0.81984 -0.01218 0.82599 -0.0147 C 0.85339 -0.02499 0.8167 -0.01659 0.85134 -0.0231 C 0.87685 -0.04011 0.84504 -0.01848 0.86614 -0.03423 C 0.86614 -0.03402 0.87654 -0.04137 0.87874 -0.04263 L 0.88929 -0.0399 L 0.89575 -0.0483 " pathEditMode="relative" rAng="0" ptsTypes="AAAAAAAAAAAAAAAAAAAAAAAAAAAAAAAAAAAAAAAAAAAAAAAAAAAA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2 -0.0147 L 0.08142 -0.01449 C 0.08362 -0.02394 0.08504 -0.0336 0.08772 -0.04263 C 0.08976 -0.04977 0.09354 -0.05565 0.09606 -0.06237 C 0.09717 -0.0651 0.09717 -0.06825 0.09827 -0.07077 C 0.10252 -0.08232 0.10142 -0.07623 0.10662 -0.08484 C 0.1126 -0.09492 0.10976 -0.09555 0.11937 -0.10458 C 0.1211 -0.10626 0.12347 -0.10647 0.12567 -0.10752 C 0.12945 -0.11256 0.13323 -0.11844 0.13827 -0.12138 C 0.14095 -0.12306 0.14394 -0.12327 0.14677 -0.12432 C 0.14819 -0.12621 0.14929 -0.12852 0.15102 -0.12999 C 0.15323 -0.13167 0.16394 -0.13482 0.16567 -0.13545 C 0.18032 -0.14112 0.16189 -0.13608 0.18473 -0.14112 C 0.20992 -0.15456 0.1989 -0.15099 0.24803 -0.14406 C 0.2526 -0.14343 0.25748 -0.1323 0.26063 -0.12999 C 0.26315 -0.1281 0.2663 -0.1281 0.26913 -0.12705 C 0.2726 -0.12432 0.27575 -0.12117 0.27969 -0.11865 C 0.28158 -0.11739 0.28394 -0.11718 0.28599 -0.11592 C 0.31118 -0.09891 0.27685 -0.12033 0.29638 -0.10458 C 0.29843 -0.10311 0.30079 -0.1029 0.30268 -0.10185 C 0.30567 -0.10017 0.30866 -0.09828 0.31118 -0.09618 C 0.31559 -0.09261 0.31969 -0.08862 0.32378 -0.08484 C 0.32599 -0.08295 0.32772 -0.08043 0.33008 -0.07938 C 0.33685 -0.07644 0.33858 -0.07602 0.34504 -0.07077 C 0.34945 -0.06741 0.35354 -0.06342 0.35748 -0.05964 C 0.36221 -0.05544 0.36693 -0.05082 0.37244 -0.0483 C 0.37575 -0.04683 0.37953 -0.04641 0.38284 -0.04557 C 0.39417 -0.03549 0.38425 -0.04347 0.39984 -0.03423 C 0.40284 -0.03255 0.40536 -0.03024 0.40835 -0.02877 C 0.41244 -0.02646 0.41701 -0.02541 0.42095 -0.0231 C 0.42331 -0.02163 0.42504 -0.0189 0.4274 -0.01743 C 0.43071 -0.01512 0.4389 -0.01302 0.44189 -0.01176 C 0.45449 -0.00714 0.44189 -0.0105 0.45685 -0.00609 C 0.46032 -0.00504 0.46394 -0.00462 0.4674 -0.00336 C 0.46945 -0.00273 0.47165 -0.00168 0.4737 -0.00063 C 0.47732 0.00126 0.48047 0.0042 0.48425 0.00504 C 0.49197 0.00693 0.49969 0.00693 0.50756 0.00798 C 0.53402 0.01806 0.51276 0.01134 0.55181 0.01638 C 0.55669 0.01701 0.56142 0.01806 0.5663 0.01911 C 0.57858 0.02184 0.59039 0.02604 0.60236 0.02751 C 0.61024 0.02856 0.61795 0.02919 0.62567 0.03045 C 0.63528 0.03192 0.63811 0.03318 0.64646 0.03612 C 0.66646 0.03507 0.68583 0.03465 0.70583 0.03318 C 0.71008 0.03297 0.71417 0.03234 0.71843 0.03045 C 0.72441 0.02751 0.72913 0.02058 0.73528 0.01911 C 0.75291 0.01533 0.74378 0.01722 0.76284 0.01344 C 0.79339 -0.00987 0.76173 0.01113 0.79228 -0.00063 C 0.79748 -0.00252 0.80189 -0.00693 0.80709 -0.00903 C 0.81323 -0.01155 0.81984 -0.01218 0.82599 -0.0147 C 0.85339 -0.02499 0.81669 -0.01659 0.85134 -0.0231 C 0.87685 -0.04011 0.84504 -0.01848 0.86614 -0.03423 C 0.86614 -0.03402 0.87654 -0.04137 0.87874 -0.04263 L 0.88929 -0.0399 L 0.89575 -0.0483 " pathEditMode="relative" rAng="0" ptsTypes="A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2 -0.0147 L 0.08142 -0.01449 C 0.08362 -0.02394 0.08504 -0.0336 0.08771 -0.04263 C 0.08976 -0.04977 0.09354 -0.05565 0.09606 -0.06237 C 0.09716 -0.0651 0.09716 -0.06825 0.09827 -0.07077 C 0.10252 -0.08232 0.10142 -0.07623 0.10661 -0.08484 C 0.1126 -0.09492 0.10976 -0.09555 0.11937 -0.10458 C 0.1211 -0.10626 0.12346 -0.10647 0.12567 -0.10752 C 0.12945 -0.11256 0.13323 -0.11843 0.13827 -0.12137 C 0.14094 -0.12305 0.14393 -0.12326 0.14677 -0.12431 C 0.14819 -0.1262 0.14929 -0.12851 0.15102 -0.12998 C 0.15323 -0.13166 0.16393 -0.13481 0.16567 -0.13544 C 0.18031 -0.14111 0.16189 -0.13607 0.18472 -0.14111 C 0.20992 -0.15455 0.1989 -0.15098 0.24803 -0.14405 C 0.2526 -0.14342 0.25748 -0.13229 0.26063 -0.12998 C 0.26315 -0.12809 0.2663 -0.12809 0.26913 -0.12704 C 0.2726 -0.12431 0.27575 -0.12116 0.27968 -0.11864 C 0.28157 -0.11738 0.28393 -0.11717 0.28598 -0.11591 C 0.31118 -0.09891 0.27685 -0.12032 0.29622 -0.10458 C 0.29842 -0.10311 0.30079 -0.1029 0.30252 -0.10185 C 0.30567 -0.10017 0.30866 -0.09828 0.31118 -0.09618 C 0.31559 -0.09261 0.31968 -0.08862 0.32378 -0.08484 C 0.32598 -0.08295 0.32771 -0.08043 0.33008 -0.07938 C 0.33685 -0.07644 0.33858 -0.07602 0.34504 -0.07077 C 0.34945 -0.06741 0.35354 -0.06342 0.35748 -0.05964 C 0.3622 -0.05544 0.36693 -0.05082 0.37244 -0.0483 C 0.37559 -0.04683 0.37953 -0.04641 0.38268 -0.04557 C 0.39417 -0.03549 0.38425 -0.04347 0.39984 -0.03423 C 0.40283 -0.03255 0.40535 -0.03024 0.40834 -0.02877 C 0.41244 -0.02646 0.41701 -0.02541 0.42094 -0.0231 C 0.42331 -0.02163 0.42504 -0.0189 0.4274 -0.01743 C 0.43071 -0.01512 0.4389 -0.01302 0.44189 -0.01176 C 0.45449 -0.00714 0.44189 -0.0105 0.45685 -0.00609 C 0.46031 -0.00504 0.46393 -0.00462 0.4674 -0.00336 C 0.46945 -0.00273 0.47165 -0.00168 0.4737 -0.00063 C 0.47732 0.00126 0.48047 0.0042 0.48425 0.00504 C 0.49197 0.00693 0.49968 0.00693 0.50756 0.00798 C 0.53401 0.01806 0.51275 0.01134 0.55181 0.01638 C 0.55669 0.01701 0.56142 0.01806 0.5663 0.01911 C 0.57858 0.02184 0.59039 0.02604 0.60236 0.02751 C 0.61023 0.02856 0.61795 0.02919 0.62567 0.03045 C 0.63527 0.03192 0.63811 0.03318 0.64645 0.03612 C 0.66645 0.03507 0.68582 0.03465 0.70582 0.03318 C 0.71008 0.03297 0.71417 0.03234 0.71842 0.03045 C 0.72441 0.02751 0.72913 0.02058 0.73527 0.01911 C 0.75291 0.01533 0.74378 0.01722 0.76283 0.01344 C 0.79338 -0.00987 0.76173 0.01113 0.79228 -0.00063 C 0.79748 -0.00252 0.80189 -0.00693 0.80708 -0.00903 C 0.81323 -0.01155 0.81984 -0.01218 0.82598 -0.0147 C 0.85338 -0.02499 0.81669 -0.01659 0.85134 -0.0231 C 0.87685 -0.04011 0.84504 -0.01848 0.86614 -0.03423 C 0.86614 -0.03402 0.87653 -0.04137 0.87874 -0.04263 L 0.88929 -0.0399 L 0.89575 -0.0483 " pathEditMode="relative" rAng="0" ptsTypes="AAAAAAAAAAAAAAAAAAAAAAAAAAAAAAAAAAAAAAAAAAAAAAAAAAAA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1 -0.0147 L 0.08141 -0.01449 C 0.08362 -0.02394 0.08504 -0.0336 0.08771 -0.04263 C 0.08976 -0.04977 0.09354 -0.05565 0.09606 -0.06237 C 0.09716 -0.0651 0.09716 -0.06825 0.09827 -0.07077 C 0.10252 -0.08232 0.10141 -0.07623 0.10661 -0.08484 C 0.1126 -0.09492 0.10976 -0.09555 0.11937 -0.10458 C 0.1211 -0.10626 0.12346 -0.10647 0.12567 -0.10752 C 0.12945 -0.11256 0.13323 -0.11844 0.13827 -0.12138 C 0.14094 -0.12306 0.14393 -0.12327 0.14661 -0.12432 C 0.14819 -0.12621 0.14913 -0.12852 0.15102 -0.12999 C 0.15307 -0.13167 0.16393 -0.13482 0.16567 -0.13545 C 0.18031 -0.14112 0.16173 -0.13608 0.18472 -0.14112 C 0.20992 -0.15456 0.1989 -0.15099 0.24803 -0.14406 C 0.2526 -0.14343 0.25748 -0.1323 0.26063 -0.12999 C 0.26315 -0.1281 0.2663 -0.1281 0.26913 -0.12705 C 0.2726 -0.12432 0.27575 -0.12117 0.27968 -0.11865 C 0.28157 -0.11739 0.28393 -0.11718 0.28598 -0.11592 C 0.31118 -0.09891 0.27685 -0.12033 0.29622 -0.10458 C 0.29842 -0.10311 0.30078 -0.1029 0.30252 -0.10185 C 0.30567 -0.10017 0.30866 -0.09828 0.31118 -0.09618 C 0.31559 -0.09261 0.31968 -0.08862 0.32378 -0.08484 C 0.32598 -0.08295 0.32771 -0.08043 0.33008 -0.07938 C 0.33685 -0.07644 0.33858 -0.07602 0.34504 -0.07077 C 0.34945 -0.06741 0.35354 -0.06342 0.35748 -0.05964 C 0.3622 -0.05544 0.36693 -0.05082 0.37244 -0.0483 C 0.37559 -0.04683 0.37953 -0.04641 0.38267 -0.04557 C 0.39417 -0.03549 0.38425 -0.04347 0.39984 -0.03423 C 0.40283 -0.03255 0.40535 -0.03024 0.40834 -0.02877 C 0.41244 -0.02646 0.41701 -0.02541 0.42094 -0.0231 C 0.4233 -0.02163 0.42504 -0.0189 0.4274 -0.01743 C 0.43071 -0.01512 0.4389 -0.01302 0.44189 -0.01176 C 0.45449 -0.00714 0.44189 -0.0105 0.45685 -0.00609 C 0.46031 -0.00504 0.46393 -0.00462 0.4674 -0.00336 C 0.46945 -0.00273 0.47165 -0.00168 0.4737 -0.00063 C 0.47732 0.00126 0.48047 0.0042 0.48425 0.00504 C 0.49197 0.00693 0.49968 0.00693 0.50756 0.00798 C 0.53401 0.01806 0.51275 0.01134 0.55181 0.01638 C 0.55669 0.01701 0.56141 0.01806 0.5663 0.01911 C 0.57858 0.02184 0.59039 0.02604 0.60236 0.02751 C 0.61023 0.02856 0.61795 0.02919 0.62567 0.03045 C 0.63527 0.03192 0.63811 0.03318 0.64645 0.03612 C 0.66645 0.03507 0.68582 0.03465 0.70582 0.03318 C 0.71008 0.03297 0.71417 0.03234 0.71842 0.03045 C 0.72441 0.02751 0.72913 0.02058 0.73527 0.01911 C 0.75291 0.01533 0.74378 0.01722 0.76283 0.01344 C 0.79338 -0.00987 0.76173 0.01113 0.79228 -0.00063 C 0.79748 -0.00252 0.80189 -0.00693 0.80708 -0.00903 C 0.81323 -0.01155 0.81984 -0.01218 0.82598 -0.0147 C 0.85338 -0.02499 0.81669 -0.01659 0.85134 -0.0231 C 0.87685 -0.04011 0.84504 -0.01848 0.86614 -0.03423 C 0.86614 -0.03402 0.87653 -0.04137 0.87874 -0.04263 L 0.88929 -0.0399 L 0.89575 -0.0483 " pathEditMode="relative" rAng="0" ptsTypes="AAAAAAAAAAAAAAAAAAAAAAAAAAAAAAAAAAAAAAAAAAAAAAAAAAAA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9" y="-4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1 -0.00231 L 0.08141 -0.0021 C 0.08204 -0.00945 0.08236 -0.01659 0.08299 -0.02352 C 0.08346 -0.02898 0.08441 -0.03339 0.08503 -0.03843 C 0.08519 -0.04053 0.08519 -0.04284 0.08551 -0.04473 C 0.08645 -0.05355 0.08629 -0.04893 0.0874 -0.05544 C 0.08881 -0.063 0.08818 -0.06342 0.09055 -0.07035 C 0.09086 -0.07161 0.09149 -0.07182 0.09196 -0.07245 C 0.09291 -0.07623 0.0937 -0.08085 0.09496 -0.08295 C 0.09559 -0.08421 0.09622 -0.08442 0.097 -0.08526 C 0.09732 -0.08673 0.09779 -0.08841 0.09795 -0.08946 C 0.09842 -0.09072 0.1011 -0.09324 0.10157 -0.09366 C 0.10488 -0.09786 0.10063 -0.09408 0.10598 -0.09786 C 0.11196 -0.10815 0.10929 -0.10542 0.12094 -0.10017 C 0.12204 -0.09975 0.12315 -0.09135 0.12393 -0.08946 C 0.12456 -0.08799 0.12519 -0.08799 0.12598 -0.08736 C 0.12677 -0.08526 0.12755 -0.08274 0.1285 -0.08085 C 0.12881 -0.08001 0.12944 -0.0798 0.12992 -0.07896 C 0.1359 -0.06594 0.12771 -0.08211 0.13244 -0.07035 C 0.13291 -0.06909 0.13338 -0.06909 0.13385 -0.06825 C 0.13464 -0.06699 0.13527 -0.06552 0.1359 -0.06405 C 0.13685 -0.06132 0.13795 -0.05817 0.13889 -0.05544 C 0.13937 -0.05397 0.13984 -0.05208 0.14031 -0.05124 C 0.14189 -0.04914 0.14236 -0.04872 0.14393 -0.04473 C 0.14488 -0.04221 0.14598 -0.03927 0.14677 -0.03633 C 0.14803 -0.03318 0.14913 -0.02961 0.15039 -0.02772 C 0.15118 -0.02667 0.15212 -0.02625 0.15291 -0.02562 C 0.15559 -0.01806 0.15322 -0.02415 0.15685 -0.01722 C 0.15763 -0.01596 0.15811 -0.01407 0.15889 -0.01302 C 0.15984 -0.01134 0.16094 -0.0105 0.16189 -0.00882 C 0.16236 -0.00756 0.16283 -0.00546 0.16346 -0.00441 C 0.16425 -0.00273 0.16614 -0.00105 0.16677 -0.00021 C 0.16976 0.00336 0.16677 0.00084 0.17039 0.0042 C 0.17118 0.00483 0.17196 0.00525 0.17291 0.00609 C 0.17338 0.00672 0.17385 0.00735 0.17433 0.00819 C 0.17527 0.00966 0.1759 0.01197 0.17685 0.0126 C 0.17874 0.01386 0.18047 0.01386 0.18236 0.0147 C 0.18866 0.02247 0.18362 0.01722 0.19291 0.021 C 0.19401 0.02163 0.19511 0.02247 0.19622 0.0231 C 0.19921 0.0252 0.20204 0.02835 0.20488 0.02961 C 0.20661 0.03024 0.2085 0.03087 0.21039 0.03171 C 0.21259 0.03276 0.21322 0.03381 0.21527 0.03612 C 0.22 0.03528 0.22456 0.03486 0.22929 0.03381 C 0.23023 0.0336 0.23118 0.03318 0.23228 0.03171 C 0.2337 0.02961 0.2348 0.02436 0.23622 0.0231 C 0.24047 0.02037 0.23826 0.02163 0.24283 0.0189 C 0.25007 0.00126 0.24252 0.01722 0.24976 0.00819 C 0.25102 0.00672 0.25196 0.00357 0.25322 0.00189 C 0.25464 -2.34775E-6 0.25622 -0.00042 0.25779 -0.00231 C 0.26425 -0.01008 0.25559 -0.00378 0.26378 -0.00882 C 0.26976 -0.02163 0.2622 -0.00525 0.26724 -0.01722 C 0.26724 -0.01701 0.26976 -0.02247 0.27023 -0.02352 L 0.27275 -0.02142 L 0.27417 -0.02772 " pathEditMode="relative" rAng="0" ptsTypes="AAAAAAAAAAAAAAAAAAAAAAAAAAAAAAAAAAAAAAAAAAAAAAAAAAAA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38" y="-3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08769" y="323453"/>
            <a:ext cx="9361488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err="1" smtClean="0">
                <a:latin typeface="Arial Rounded MT Bold" pitchFamily="34" charset="0"/>
              </a:rPr>
              <a:t>Content</a:t>
            </a:r>
            <a:endParaRPr lang="hu-HU" sz="4000" b="1" dirty="0" smtClean="0">
              <a:latin typeface="Arial Rounded MT Bold" pitchFamily="34" charset="0"/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u-HU" sz="4000" b="1" dirty="0">
              <a:latin typeface="Arial Rounded MT Bold" pitchFamily="34" charset="0"/>
            </a:endParaRPr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823913" y="1403573"/>
            <a:ext cx="8331200" cy="5112567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u-HU" sz="2800" b="1" dirty="0">
              <a:latin typeface="Arial Rounded MT Bold" pitchFamily="34" charset="0"/>
            </a:endParaRPr>
          </a:p>
          <a:p>
            <a:pPr marL="571500" indent="-571500" hangingPunct="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3200" b="1" dirty="0" smtClean="0">
                <a:latin typeface="Arial Rounded MT Bold" pitchFamily="34" charset="0"/>
              </a:rPr>
              <a:t>Text </a:t>
            </a:r>
            <a:r>
              <a:rPr lang="hu-HU" sz="3200" b="1" dirty="0" err="1" smtClean="0">
                <a:latin typeface="Arial Rounded MT Bold" pitchFamily="34" charset="0"/>
              </a:rPr>
              <a:t>based</a:t>
            </a:r>
            <a:r>
              <a:rPr lang="hu-HU" sz="3200" b="1" dirty="0" smtClean="0">
                <a:latin typeface="Arial Rounded MT Bold" pitchFamily="34" charset="0"/>
              </a:rPr>
              <a:t> </a:t>
            </a:r>
            <a:r>
              <a:rPr lang="hu-HU" sz="3200" b="1" dirty="0" err="1" smtClean="0">
                <a:latin typeface="Arial Rounded MT Bold" pitchFamily="34" charset="0"/>
              </a:rPr>
              <a:t>or</a:t>
            </a:r>
            <a:r>
              <a:rPr lang="hu-HU" sz="3200" b="1" dirty="0" smtClean="0">
                <a:latin typeface="Arial Rounded MT Bold" pitchFamily="34" charset="0"/>
              </a:rPr>
              <a:t> </a:t>
            </a:r>
            <a:r>
              <a:rPr lang="hu-HU" sz="3200" b="1" dirty="0" err="1">
                <a:latin typeface="Arial Rounded MT Bold" pitchFamily="34" charset="0"/>
              </a:rPr>
              <a:t>concept</a:t>
            </a:r>
            <a:r>
              <a:rPr lang="hu-HU" sz="3200" b="1" dirty="0">
                <a:latin typeface="Arial Rounded MT Bold" pitchFamily="34" charset="0"/>
              </a:rPr>
              <a:t> </a:t>
            </a:r>
            <a:r>
              <a:rPr lang="hu-HU" sz="3200" b="1" dirty="0" err="1">
                <a:latin typeface="Arial Rounded MT Bold" pitchFamily="34" charset="0"/>
              </a:rPr>
              <a:t>problems</a:t>
            </a:r>
            <a:r>
              <a:rPr lang="hu-HU" sz="3200" b="1" dirty="0">
                <a:latin typeface="Arial Rounded MT Bold" pitchFamily="34" charset="0"/>
              </a:rPr>
              <a:t>?</a:t>
            </a:r>
          </a:p>
          <a:p>
            <a:pPr marL="360000" hangingPunct="0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hu-HU" sz="3200" b="1" dirty="0">
                <a:latin typeface="Arial Rounded MT Bold" pitchFamily="34" charset="0"/>
              </a:rPr>
              <a:t>a) </a:t>
            </a:r>
            <a:r>
              <a:rPr lang="hu-HU" sz="3200" b="1" dirty="0" err="1">
                <a:latin typeface="Arial Rounded MT Bold" pitchFamily="34" charset="0"/>
              </a:rPr>
              <a:t>the</a:t>
            </a:r>
            <a:r>
              <a:rPr lang="hu-HU" sz="3200" b="1" dirty="0">
                <a:latin typeface="Arial Rounded MT Bold" pitchFamily="34" charset="0"/>
              </a:rPr>
              <a:t> </a:t>
            </a:r>
            <a:r>
              <a:rPr lang="hu-HU" sz="3200" b="1" dirty="0" err="1">
                <a:latin typeface="Arial Rounded MT Bold" pitchFamily="34" charset="0"/>
              </a:rPr>
              <a:t>zero</a:t>
            </a:r>
            <a:r>
              <a:rPr lang="hu-HU" sz="3200" b="1" dirty="0">
                <a:latin typeface="Arial Rounded MT Bold" pitchFamily="34" charset="0"/>
              </a:rPr>
              <a:t> </a:t>
            </a:r>
            <a:r>
              <a:rPr lang="hu-HU" sz="3200" b="1" dirty="0" err="1">
                <a:latin typeface="Arial Rounded MT Bold" pitchFamily="34" charset="0"/>
              </a:rPr>
              <a:t>problem</a:t>
            </a:r>
            <a:endParaRPr lang="hu-HU" sz="3200" b="1" dirty="0">
              <a:latin typeface="Arial Rounded MT Bold" pitchFamily="34" charset="0"/>
            </a:endParaRPr>
          </a:p>
          <a:p>
            <a:pPr marL="360000" hangingPunct="0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hu-HU" sz="3200" b="1" dirty="0">
                <a:latin typeface="Arial Rounded MT Bold" pitchFamily="34" charset="0"/>
              </a:rPr>
              <a:t>b) </a:t>
            </a:r>
            <a:r>
              <a:rPr lang="hu-HU" sz="3200" b="1" dirty="0" err="1">
                <a:latin typeface="Arial Rounded MT Bold" pitchFamily="34" charset="0"/>
              </a:rPr>
              <a:t>the</a:t>
            </a:r>
            <a:r>
              <a:rPr lang="hu-HU" sz="3200" b="1" dirty="0">
                <a:latin typeface="Arial Rounded MT Bold" pitchFamily="34" charset="0"/>
              </a:rPr>
              <a:t> </a:t>
            </a:r>
            <a:r>
              <a:rPr lang="hu-HU" sz="3200" b="1" dirty="0" err="1">
                <a:latin typeface="Arial Rounded MT Bold" pitchFamily="34" charset="0"/>
              </a:rPr>
              <a:t>sentence</a:t>
            </a:r>
            <a:r>
              <a:rPr lang="hu-HU" sz="3200" b="1" dirty="0">
                <a:latin typeface="Arial Rounded MT Bold" pitchFamily="34" charset="0"/>
              </a:rPr>
              <a:t> </a:t>
            </a:r>
            <a:r>
              <a:rPr lang="hu-HU" sz="3200" b="1" dirty="0" err="1">
                <a:latin typeface="Arial Rounded MT Bold" pitchFamily="34" charset="0"/>
              </a:rPr>
              <a:t>problem</a:t>
            </a:r>
            <a:endParaRPr lang="hu-HU" sz="3200" b="1" dirty="0">
              <a:latin typeface="Arial Rounded MT Bold" pitchFamily="34" charset="0"/>
            </a:endParaRPr>
          </a:p>
          <a:p>
            <a:pPr hangingPunct="0">
              <a:lnSpc>
                <a:spcPct val="150000"/>
              </a:lnSpc>
              <a:buClr>
                <a:srgbClr val="000000"/>
              </a:buClr>
              <a:buSzPct val="100000"/>
            </a:pPr>
            <a:endParaRPr lang="hu-HU" sz="3200" b="1" dirty="0">
              <a:latin typeface="Arial Rounded MT Bold" pitchFamily="34" charset="0"/>
            </a:endParaRPr>
          </a:p>
          <a:p>
            <a:pPr marL="571500" indent="-571500" hangingPunct="0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3200" dirty="0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rPr>
              <a:t>The </a:t>
            </a:r>
            <a:r>
              <a:rPr lang="hu-HU" sz="3200" dirty="0" err="1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rPr>
              <a:t>probability</a:t>
            </a:r>
            <a:r>
              <a:rPr lang="hu-HU" sz="3200" dirty="0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rPr>
              <a:t> </a:t>
            </a:r>
            <a:r>
              <a:rPr lang="hu-HU" sz="3200" dirty="0" err="1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rPr>
              <a:t>problem</a:t>
            </a:r>
            <a:r>
              <a:rPr lang="hu-HU" sz="3200" dirty="0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823913" y="1331565"/>
            <a:ext cx="8331200" cy="5112567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pPr hangingPunct="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800" dirty="0"/>
              <a:t>The different parts of the same problems could cause severe problems in different student groups. If the interpretation of one part of the group is on a language baseline and it is significantly different from the interpretation of the others, who prefer the mathematical language could cause an inevitable problem. </a:t>
            </a:r>
            <a:endParaRPr lang="hu-HU" sz="2800" b="1" dirty="0">
              <a:latin typeface="Arial Rounded MT Bold" pitchFamily="34" charset="0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58775" y="44926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err="1" smtClean="0">
                <a:latin typeface="Arial Rounded MT Bold" pitchFamily="34" charset="0"/>
              </a:rPr>
              <a:t>Contextual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or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concept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problems</a:t>
            </a:r>
            <a:endParaRPr lang="hu-H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261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58775" y="163213"/>
            <a:ext cx="9361488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smtClean="0">
                <a:latin typeface="Arial Rounded MT Bold" pitchFamily="34" charset="0"/>
              </a:rPr>
              <a:t>The part of </a:t>
            </a:r>
            <a:r>
              <a:rPr lang="hu-HU" sz="4000" b="1" dirty="0" err="1" smtClean="0">
                <a:latin typeface="Arial Rounded MT Bold" pitchFamily="34" charset="0"/>
              </a:rPr>
              <a:t>the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Hungarian</a:t>
            </a:r>
            <a:r>
              <a:rPr lang="hu-HU" sz="4000" b="1" dirty="0" smtClean="0">
                <a:latin typeface="Arial Rounded MT Bold" pitchFamily="34" charset="0"/>
              </a:rPr>
              <a:t>  </a:t>
            </a:r>
            <a:br>
              <a:rPr lang="hu-HU" sz="4000" b="1" dirty="0" smtClean="0">
                <a:latin typeface="Arial Rounded MT Bold" pitchFamily="34" charset="0"/>
              </a:rPr>
            </a:br>
            <a:r>
              <a:rPr lang="hu-HU" sz="4000" b="1" dirty="0" err="1" smtClean="0">
                <a:latin typeface="Arial Rounded MT Bold" pitchFamily="34" charset="0"/>
              </a:rPr>
              <a:t>educational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system</a:t>
            </a:r>
            <a:endParaRPr lang="hu-HU" sz="4000" b="1" dirty="0">
              <a:latin typeface="Arial Rounded MT Bold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802" y="1691605"/>
            <a:ext cx="7237958" cy="5112095"/>
          </a:xfrm>
          <a:prstGeom prst="rect">
            <a:avLst/>
          </a:prstGeom>
        </p:spPr>
      </p:pic>
      <p:cxnSp>
        <p:nvCxnSpPr>
          <p:cNvPr id="5" name="Egyenes összekötő nyíllal 4"/>
          <p:cNvCxnSpPr/>
          <p:nvPr/>
        </p:nvCxnSpPr>
        <p:spPr bwMode="auto">
          <a:xfrm>
            <a:off x="286767" y="4206124"/>
            <a:ext cx="2521297" cy="581825"/>
          </a:xfrm>
          <a:prstGeom prst="straightConnector1">
            <a:avLst/>
          </a:prstGeom>
          <a:solidFill>
            <a:srgbClr val="00B8FF"/>
          </a:solidFill>
          <a:ln w="1016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Egyenes összekötő nyíllal 11"/>
          <p:cNvCxnSpPr/>
          <p:nvPr/>
        </p:nvCxnSpPr>
        <p:spPr bwMode="auto">
          <a:xfrm>
            <a:off x="790823" y="3563813"/>
            <a:ext cx="2521297" cy="581825"/>
          </a:xfrm>
          <a:prstGeom prst="straightConnector1">
            <a:avLst/>
          </a:prstGeom>
          <a:solidFill>
            <a:srgbClr val="00B8FF"/>
          </a:solidFill>
          <a:ln w="1016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Egyenes összekötő nyíllal 13"/>
          <p:cNvCxnSpPr/>
          <p:nvPr/>
        </p:nvCxnSpPr>
        <p:spPr bwMode="auto">
          <a:xfrm>
            <a:off x="1222871" y="2909980"/>
            <a:ext cx="2521297" cy="581825"/>
          </a:xfrm>
          <a:prstGeom prst="straightConnector1">
            <a:avLst/>
          </a:prstGeom>
          <a:solidFill>
            <a:srgbClr val="00B8FF"/>
          </a:solidFill>
          <a:ln w="1016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27346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27463"/>
              </p:ext>
            </p:extLst>
          </p:nvPr>
        </p:nvGraphicFramePr>
        <p:xfrm>
          <a:off x="575818" y="611485"/>
          <a:ext cx="8941246" cy="590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228"/>
                <a:gridCol w="1690645"/>
                <a:gridCol w="1690645"/>
                <a:gridCol w="1689728"/>
              </a:tblGrid>
              <a:tr h="2510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10-year-old</a:t>
                      </a:r>
                      <a:endParaRPr lang="en-GB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>
                          <a:effectLst/>
                        </a:rPr>
                        <a:t>8 </a:t>
                      </a:r>
                      <a:r>
                        <a:rPr lang="hu-HU" sz="2400" dirty="0" err="1">
                          <a:effectLst/>
                        </a:rPr>
                        <a:t>years</a:t>
                      </a:r>
                      <a:r>
                        <a:rPr lang="hu-HU" sz="2400" dirty="0">
                          <a:effectLst/>
                        </a:rPr>
                        <a:t> </a:t>
                      </a:r>
                      <a:r>
                        <a:rPr lang="hu-HU" sz="2400" dirty="0" err="1" smtClean="0">
                          <a:effectLst/>
                        </a:rPr>
                        <a:t>high</a:t>
                      </a:r>
                      <a:r>
                        <a:rPr lang="hu-HU" sz="2400" dirty="0" smtClean="0">
                          <a:effectLst/>
                        </a:rPr>
                        <a:t> </a:t>
                      </a:r>
                      <a:r>
                        <a:rPr lang="hu-HU" sz="2400" dirty="0" err="1" smtClean="0">
                          <a:effectLst/>
                        </a:rPr>
                        <a:t>school</a:t>
                      </a:r>
                      <a:r>
                        <a:rPr lang="hu-HU" sz="24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12-year-old</a:t>
                      </a:r>
                      <a:endParaRPr lang="en-GB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>
                          <a:effectLst/>
                        </a:rPr>
                        <a:t>6 </a:t>
                      </a:r>
                      <a:r>
                        <a:rPr lang="hu-HU" sz="2400" dirty="0" err="1">
                          <a:effectLst/>
                        </a:rPr>
                        <a:t>years</a:t>
                      </a:r>
                      <a:r>
                        <a:rPr lang="hu-HU" sz="2400" dirty="0">
                          <a:effectLst/>
                        </a:rPr>
                        <a:t> </a:t>
                      </a:r>
                      <a:r>
                        <a:rPr lang="hu-HU" sz="2400" dirty="0" err="1">
                          <a:effectLst/>
                        </a:rPr>
                        <a:t>high</a:t>
                      </a:r>
                      <a:r>
                        <a:rPr lang="hu-HU" sz="2400" dirty="0">
                          <a:effectLst/>
                        </a:rPr>
                        <a:t> </a:t>
                      </a:r>
                      <a:r>
                        <a:rPr lang="hu-HU" sz="2400" dirty="0" err="1">
                          <a:effectLst/>
                        </a:rPr>
                        <a:t>school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14-year-old</a:t>
                      </a:r>
                      <a:endParaRPr lang="en-GB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>
                          <a:effectLst/>
                        </a:rPr>
                        <a:t>4 </a:t>
                      </a:r>
                      <a:r>
                        <a:rPr lang="hu-HU" sz="2400" dirty="0" err="1">
                          <a:effectLst/>
                        </a:rPr>
                        <a:t>years</a:t>
                      </a:r>
                      <a:r>
                        <a:rPr lang="hu-HU" sz="2400" dirty="0">
                          <a:effectLst/>
                        </a:rPr>
                        <a:t> </a:t>
                      </a:r>
                      <a:r>
                        <a:rPr lang="hu-HU" sz="2400" dirty="0" err="1">
                          <a:effectLst/>
                        </a:rPr>
                        <a:t>high</a:t>
                      </a:r>
                      <a:r>
                        <a:rPr lang="hu-HU" sz="2400" dirty="0">
                          <a:effectLst/>
                        </a:rPr>
                        <a:t> </a:t>
                      </a:r>
                      <a:r>
                        <a:rPr lang="hu-HU" sz="2400" dirty="0" err="1">
                          <a:effectLst/>
                        </a:rPr>
                        <a:t>school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/>
                    </a:solidFill>
                  </a:tcPr>
                </a:tc>
              </a:tr>
              <a:tr h="7438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err="1" smtClean="0">
                          <a:effectLst/>
                        </a:rPr>
                        <a:t>Number</a:t>
                      </a:r>
                      <a:r>
                        <a:rPr lang="hu-HU" sz="2400" dirty="0" smtClean="0">
                          <a:effectLst/>
                        </a:rPr>
                        <a:t> </a:t>
                      </a:r>
                      <a:r>
                        <a:rPr lang="hu-HU" sz="2400" dirty="0">
                          <a:effectLst/>
                        </a:rPr>
                        <a:t>of </a:t>
                      </a:r>
                      <a:r>
                        <a:rPr lang="hu-HU" sz="2400" dirty="0" err="1">
                          <a:effectLst/>
                        </a:rPr>
                        <a:t>schools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85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>
                          <a:effectLst/>
                        </a:rPr>
                        <a:t>115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err="1">
                          <a:effectLst/>
                        </a:rPr>
                        <a:t>app</a:t>
                      </a:r>
                      <a:r>
                        <a:rPr lang="hu-HU" sz="2400" dirty="0">
                          <a:effectLst/>
                        </a:rPr>
                        <a:t>. 1000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</a:tr>
              <a:tr h="88337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err="1" smtClean="0">
                          <a:effectLst/>
                        </a:rPr>
                        <a:t>Number</a:t>
                      </a:r>
                      <a:r>
                        <a:rPr lang="hu-HU" sz="2400" dirty="0" smtClean="0">
                          <a:effectLst/>
                        </a:rPr>
                        <a:t> </a:t>
                      </a:r>
                      <a:r>
                        <a:rPr lang="hu-HU" sz="2400" dirty="0">
                          <a:effectLst/>
                        </a:rPr>
                        <a:t>of </a:t>
                      </a:r>
                      <a:r>
                        <a:rPr lang="hu-HU" sz="2400" dirty="0" err="1">
                          <a:effectLst/>
                        </a:rPr>
                        <a:t>written</a:t>
                      </a:r>
                      <a:r>
                        <a:rPr lang="hu-HU" sz="2400" dirty="0">
                          <a:effectLst/>
                        </a:rPr>
                        <a:t> </a:t>
                      </a:r>
                      <a:r>
                        <a:rPr lang="hu-HU" sz="2400" dirty="0" err="1">
                          <a:effectLst/>
                        </a:rPr>
                        <a:t>tests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>
                          <a:effectLst/>
                        </a:rPr>
                        <a:t>5411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>
                          <a:effectLst/>
                        </a:rPr>
                        <a:t>7048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48 698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88337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err="1" smtClean="0">
                          <a:effectLst/>
                        </a:rPr>
                        <a:t>Number</a:t>
                      </a:r>
                      <a:r>
                        <a:rPr lang="hu-HU" sz="2400" dirty="0" smtClean="0">
                          <a:effectLst/>
                        </a:rPr>
                        <a:t> </a:t>
                      </a:r>
                      <a:r>
                        <a:rPr lang="hu-HU" sz="2400" dirty="0">
                          <a:effectLst/>
                        </a:rPr>
                        <a:t>of </a:t>
                      </a:r>
                      <a:r>
                        <a:rPr lang="hu-HU" sz="2400" dirty="0" err="1">
                          <a:effectLst/>
                        </a:rPr>
                        <a:t>admitted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3104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>
                          <a:effectLst/>
                        </a:rPr>
                        <a:t>4392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err="1">
                          <a:effectLst/>
                        </a:rPr>
                        <a:t>everybody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rgbClr val="407A80">
                        <a:alpha val="20000"/>
                      </a:srgbClr>
                    </a:solidFill>
                  </a:tcPr>
                </a:tc>
              </a:tr>
              <a:tr h="88337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err="1" smtClean="0">
                          <a:effectLst/>
                        </a:rPr>
                        <a:t>Average</a:t>
                      </a:r>
                      <a:r>
                        <a:rPr lang="hu-HU" sz="2400" dirty="0" smtClean="0">
                          <a:effectLst/>
                        </a:rPr>
                        <a:t> </a:t>
                      </a:r>
                      <a:r>
                        <a:rPr lang="hu-HU" sz="2400" dirty="0" err="1">
                          <a:effectLst/>
                        </a:rPr>
                        <a:t>math</a:t>
                      </a:r>
                      <a:r>
                        <a:rPr lang="hu-HU" sz="2400" dirty="0">
                          <a:effectLst/>
                        </a:rPr>
                        <a:t> </a:t>
                      </a:r>
                      <a:r>
                        <a:rPr lang="hu-HU" sz="2400" dirty="0" err="1">
                          <a:effectLst/>
                        </a:rPr>
                        <a:t>points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180000" marR="68580" marT="0" marB="0" anchor="ctr">
                    <a:solidFill>
                      <a:srgbClr val="407A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28.2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22.3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hu-HU" sz="2400" dirty="0" smtClean="0">
                          <a:effectLst/>
                        </a:rPr>
                        <a:t>18.5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8114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823913" y="1835621"/>
            <a:ext cx="8331200" cy="4176464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pPr marL="457200" indent="-457200" hangingPunct="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sz="2800" b="1" dirty="0" smtClean="0">
                <a:latin typeface="+mj-lt"/>
              </a:rPr>
              <a:t>The test is </a:t>
            </a:r>
            <a:r>
              <a:rPr lang="hu-HU" sz="2800" b="1" dirty="0" err="1" smtClean="0">
                <a:latin typeface="+mj-lt"/>
              </a:rPr>
              <a:t>hard</a:t>
            </a:r>
            <a:endParaRPr lang="hu-HU" sz="2800" b="1" dirty="0" smtClean="0">
              <a:latin typeface="+mj-lt"/>
            </a:endParaRPr>
          </a:p>
          <a:p>
            <a:pPr marL="457200" indent="-457200" hangingPunct="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sz="2800" b="1" dirty="0" smtClean="0">
                <a:latin typeface="+mj-lt"/>
              </a:rPr>
              <a:t>The test is </a:t>
            </a:r>
            <a:r>
              <a:rPr lang="hu-HU" sz="2800" b="1" dirty="0" err="1" smtClean="0">
                <a:latin typeface="+mj-lt"/>
              </a:rPr>
              <a:t>short</a:t>
            </a:r>
            <a:endParaRPr lang="hu-HU" sz="2800" b="1" dirty="0" smtClean="0">
              <a:latin typeface="+mj-lt"/>
            </a:endParaRPr>
          </a:p>
          <a:p>
            <a:pPr marL="457200" indent="-457200" hangingPunct="0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sz="2800" b="1" dirty="0" smtClean="0">
                <a:latin typeface="+mj-lt"/>
              </a:rPr>
              <a:t>The test is </a:t>
            </a:r>
            <a:r>
              <a:rPr lang="hu-HU" sz="2800" b="1" dirty="0" err="1" smtClean="0">
                <a:latin typeface="+mj-lt"/>
              </a:rPr>
              <a:t>unusual</a:t>
            </a:r>
            <a:endParaRPr lang="hu-HU" sz="2800" b="1" dirty="0" smtClean="0">
              <a:latin typeface="+mj-lt"/>
            </a:endParaRPr>
          </a:p>
          <a:p>
            <a:pPr marL="457200" indent="-457200" hangingPunct="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sz="2800" b="1" dirty="0">
                <a:latin typeface="+mj-lt"/>
              </a:rPr>
              <a:t>http://</a:t>
            </a:r>
            <a:r>
              <a:rPr lang="hu-HU" sz="2800" b="1" dirty="0" smtClean="0">
                <a:latin typeface="+mj-lt"/>
              </a:rPr>
              <a:t>www.oktatas.hu/pub_bin/dload/kozoktatas/beiskolazas/2015/OH_honlap_felveteli_eredmenyek_2007_2016.pdf</a:t>
            </a:r>
            <a:endParaRPr lang="hu-HU" sz="2800" b="1" dirty="0">
              <a:latin typeface="+mj-lt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58775" y="44926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err="1" smtClean="0">
                <a:latin typeface="Arial Rounded MT Bold" pitchFamily="34" charset="0"/>
              </a:rPr>
              <a:t>Contextual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or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concept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problems</a:t>
            </a:r>
            <a:endParaRPr lang="hu-H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064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 smtClean="0">
                <a:latin typeface="Arial Rounded MT Bold" pitchFamily="34" charset="0"/>
              </a:rPr>
              <a:t>1st </a:t>
            </a:r>
            <a:r>
              <a:rPr lang="hu-HU" sz="4000" b="1" dirty="0" err="1" smtClean="0">
                <a:latin typeface="Arial Rounded MT Bold" pitchFamily="34" charset="0"/>
              </a:rPr>
              <a:t>problem</a:t>
            </a:r>
            <a:endParaRPr lang="hu-HU" sz="4000" b="1" dirty="0">
              <a:latin typeface="Arial Rounded MT Bold" pitchFamily="34" charset="0"/>
            </a:endParaRP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359792" y="1115541"/>
            <a:ext cx="9361040" cy="5760640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r>
              <a:rPr lang="en-US" sz="2800" dirty="0"/>
              <a:t>Uncle Alexander keeps animals. There are only goats, horses and lambs on his farm. There are 2 less goats and 11 less horses than lamb.</a:t>
            </a:r>
            <a:endParaRPr lang="en-GB" sz="2800" dirty="0"/>
          </a:p>
          <a:p>
            <a:r>
              <a:rPr lang="en-US" sz="2800" dirty="0"/>
              <a:t>a) How many lamb has Uncle Alexander at least?</a:t>
            </a:r>
            <a:endParaRPr lang="en-GB" sz="2800" dirty="0"/>
          </a:p>
          <a:p>
            <a:r>
              <a:rPr lang="en-US" sz="2800" dirty="0"/>
              <a:t>b) Which animal has the fewest in the farm? </a:t>
            </a:r>
            <a:endParaRPr lang="en-GB" sz="2800" dirty="0"/>
          </a:p>
          <a:p>
            <a:r>
              <a:rPr lang="en-US" sz="2800" dirty="0"/>
              <a:t>c) There are more than 30 but less than 40 animals on the farm. How many animal has Uncle Alexander from the different types of animals?</a:t>
            </a:r>
            <a:endParaRPr lang="en-GB" sz="2800" dirty="0"/>
          </a:p>
          <a:p>
            <a:r>
              <a:rPr lang="en-US" sz="2800" dirty="0"/>
              <a:t>Write the possible numbers into the table below. </a:t>
            </a:r>
            <a:endParaRPr lang="en-GB" sz="2800" dirty="0"/>
          </a:p>
          <a:p>
            <a:r>
              <a:rPr lang="en-US" sz="2800" dirty="0"/>
              <a:t>(There are more space then possibilities. Be careful! If you write wrong numbers than you can get negative points!)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0980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359792" y="1115541"/>
            <a:ext cx="9361040" cy="5760640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Uncle Alexander keeps animals. There </a:t>
            </a:r>
            <a:r>
              <a:rPr lang="en-US" sz="2800" b="1" dirty="0">
                <a:solidFill>
                  <a:srgbClr val="FF0000"/>
                </a:solidFill>
              </a:rPr>
              <a:t>are </a:t>
            </a:r>
            <a:r>
              <a:rPr lang="en-US" sz="2800" b="1" dirty="0">
                <a:solidFill>
                  <a:schemeClr val="tx2"/>
                </a:solidFill>
              </a:rPr>
              <a:t>only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goats, horses and lambs on his farm. There </a:t>
            </a:r>
            <a:r>
              <a:rPr lang="en-US" sz="2800" b="1" dirty="0">
                <a:solidFill>
                  <a:srgbClr val="FF0000"/>
                </a:solidFill>
              </a:rPr>
              <a:t>are</a:t>
            </a:r>
            <a:r>
              <a:rPr lang="en-US" sz="2800" dirty="0"/>
              <a:t> 2 less goats and 11 less horses than lamb.</a:t>
            </a:r>
            <a:endParaRPr lang="en-GB" sz="2800" dirty="0"/>
          </a:p>
          <a:p>
            <a:r>
              <a:rPr lang="en-US" sz="2800" dirty="0"/>
              <a:t>a) How many lamb has Uncle Alexander at least</a:t>
            </a:r>
            <a:r>
              <a:rPr lang="en-US" sz="2800" dirty="0" smtClean="0"/>
              <a:t>?</a:t>
            </a:r>
            <a:endParaRPr lang="en-GB" sz="2800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>
                <a:latin typeface="Arial Rounded MT Bold" pitchFamily="34" charset="0"/>
              </a:rPr>
              <a:t>1st </a:t>
            </a:r>
            <a:r>
              <a:rPr lang="hu-HU" sz="4000" b="1" dirty="0" err="1">
                <a:latin typeface="Arial Rounded MT Bold" pitchFamily="34" charset="0"/>
              </a:rPr>
              <a:t>problem</a:t>
            </a:r>
            <a:endParaRPr lang="hu-HU" sz="4000" b="1" dirty="0">
              <a:latin typeface="Arial Rounded MT Bold" pitchFamily="34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473438"/>
              </p:ext>
            </p:extLst>
          </p:nvPr>
        </p:nvGraphicFramePr>
        <p:xfrm>
          <a:off x="2736056" y="4097565"/>
          <a:ext cx="4032249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44083"/>
                <a:gridCol w="1344083"/>
                <a:gridCol w="1344083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800" dirty="0" err="1" smtClean="0"/>
                        <a:t>Goats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9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10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err="1" smtClean="0"/>
                        <a:t>Horses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err="1" smtClean="0"/>
                        <a:t>Lambs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5" y="5364013"/>
            <a:ext cx="1248159" cy="101041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6" y="3250623"/>
            <a:ext cx="1741936" cy="14904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514" y="4023209"/>
            <a:ext cx="2482964" cy="221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17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1007864" y="1909688"/>
            <a:ext cx="8280920" cy="3958381"/>
          </a:xfrm>
          <a:prstGeom prst="roundRect">
            <a:avLst/>
          </a:prstGeom>
          <a:solidFill>
            <a:srgbClr val="407A8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chemeClr val="accent1">
                <a:lumMod val="50000"/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hu-HU" sz="2800" dirty="0" smtClean="0"/>
              <a:t>Is </a:t>
            </a:r>
            <a:r>
              <a:rPr lang="hu-HU" sz="2800" dirty="0" err="1" smtClean="0"/>
              <a:t>this</a:t>
            </a:r>
            <a:r>
              <a:rPr lang="hu-HU" sz="2800" dirty="0" smtClean="0"/>
              <a:t> </a:t>
            </a:r>
            <a:r>
              <a:rPr lang="hu-HU" sz="2800" dirty="0" err="1" smtClean="0"/>
              <a:t>really</a:t>
            </a:r>
            <a:r>
              <a:rPr lang="hu-HU" sz="2800" dirty="0" smtClean="0"/>
              <a:t> a </a:t>
            </a:r>
            <a:r>
              <a:rPr lang="hu-HU" sz="2800" dirty="0" err="1" smtClean="0"/>
              <a:t>problem</a:t>
            </a:r>
            <a:r>
              <a:rPr lang="hu-HU" sz="2800" dirty="0" smtClean="0"/>
              <a:t>?</a:t>
            </a:r>
          </a:p>
          <a:p>
            <a:pPr algn="ctr"/>
            <a:endParaRPr lang="hu-HU" sz="2800" dirty="0"/>
          </a:p>
          <a:p>
            <a:pPr marL="18000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Is </a:t>
            </a:r>
            <a:r>
              <a:rPr lang="hu-HU" sz="2800" dirty="0" err="1" smtClean="0"/>
              <a:t>it</a:t>
            </a:r>
            <a:r>
              <a:rPr lang="hu-HU" sz="2800" dirty="0" smtClean="0"/>
              <a:t> a </a:t>
            </a:r>
            <a:r>
              <a:rPr lang="hu-HU" sz="2800" dirty="0" err="1" smtClean="0"/>
              <a:t>problem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students</a:t>
            </a:r>
            <a:r>
              <a:rPr lang="hu-HU" sz="2800" dirty="0" smtClean="0"/>
              <a:t>?</a:t>
            </a:r>
          </a:p>
          <a:p>
            <a:pPr marL="1800000" indent="-457200">
              <a:buFont typeface="Arial" panose="020B0604020202020204" pitchFamily="34" charset="0"/>
              <a:buChar char="•"/>
            </a:pPr>
            <a:endParaRPr lang="hu-HU" sz="2800" dirty="0"/>
          </a:p>
          <a:p>
            <a:pPr marL="18000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Is </a:t>
            </a:r>
            <a:r>
              <a:rPr lang="hu-HU" sz="2800" dirty="0" err="1" smtClean="0"/>
              <a:t>it</a:t>
            </a:r>
            <a:r>
              <a:rPr lang="hu-HU" sz="2800" dirty="0" smtClean="0"/>
              <a:t> a </a:t>
            </a:r>
            <a:r>
              <a:rPr lang="hu-HU" sz="2800" dirty="0" err="1" smtClean="0"/>
              <a:t>problem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teachers</a:t>
            </a:r>
            <a:r>
              <a:rPr lang="hu-HU" sz="2800" dirty="0" smtClean="0"/>
              <a:t>?</a:t>
            </a:r>
          </a:p>
          <a:p>
            <a:pPr marL="1800000" indent="-457200">
              <a:buFont typeface="Arial" panose="020B0604020202020204" pitchFamily="34" charset="0"/>
              <a:buChar char="•"/>
            </a:pPr>
            <a:endParaRPr lang="hu-HU" sz="2800" dirty="0"/>
          </a:p>
          <a:p>
            <a:pPr marL="18000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Is </a:t>
            </a:r>
            <a:r>
              <a:rPr lang="hu-HU" sz="2800" dirty="0" err="1" smtClean="0"/>
              <a:t>it</a:t>
            </a:r>
            <a:r>
              <a:rPr lang="hu-HU" sz="2800" dirty="0" smtClean="0"/>
              <a:t> a </a:t>
            </a:r>
            <a:r>
              <a:rPr lang="hu-HU" sz="2800" dirty="0" err="1" smtClean="0"/>
              <a:t>problem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mathematicians</a:t>
            </a:r>
            <a:r>
              <a:rPr lang="hu-HU" sz="2800" dirty="0" smtClean="0"/>
              <a:t>?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75" y="323453"/>
            <a:ext cx="93614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hu-HU" sz="4000" b="1" dirty="0">
                <a:latin typeface="Arial Rounded MT Bold" pitchFamily="34" charset="0"/>
              </a:rPr>
              <a:t>1st </a:t>
            </a:r>
            <a:r>
              <a:rPr lang="hu-HU" sz="4000" b="1" dirty="0" err="1">
                <a:latin typeface="Arial Rounded MT Bold" pitchFamily="34" charset="0"/>
              </a:rPr>
              <a:t>problem</a:t>
            </a:r>
            <a:endParaRPr lang="hu-H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118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8016</TotalTime>
  <Words>1952</Words>
  <Application>Microsoft Office PowerPoint</Application>
  <PresentationFormat>Egyéni</PresentationFormat>
  <Paragraphs>258</Paragraphs>
  <Slides>17</Slides>
  <Notes>17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 Unicode MS</vt:lpstr>
      <vt:lpstr>PMingLiU</vt:lpstr>
      <vt:lpstr>Arial</vt:lpstr>
      <vt:lpstr>Arial Rounded MT Bold</vt:lpstr>
      <vt:lpstr>Times New Roman</vt:lpstr>
      <vt:lpstr>Alapértelmezett terv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wg</dc:creator>
  <cp:lastModifiedBy>WintscheG</cp:lastModifiedBy>
  <cp:revision>291</cp:revision>
  <cp:lastPrinted>1601-01-01T00:00:00Z</cp:lastPrinted>
  <dcterms:created xsi:type="dcterms:W3CDTF">2009-04-16T09:32:33Z</dcterms:created>
  <dcterms:modified xsi:type="dcterms:W3CDTF">2016-11-11T16:46:02Z</dcterms:modified>
</cp:coreProperties>
</file>