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87" r:id="rId4"/>
    <p:sldId id="288" r:id="rId5"/>
    <p:sldId id="289" r:id="rId6"/>
    <p:sldId id="309" r:id="rId7"/>
    <p:sldId id="290" r:id="rId8"/>
    <p:sldId id="291" r:id="rId9"/>
    <p:sldId id="292" r:id="rId10"/>
    <p:sldId id="307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8" r:id="rId25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BC8F00"/>
    <a:srgbClr val="FFFF99"/>
    <a:srgbClr val="D6E3EA"/>
    <a:srgbClr val="000080"/>
    <a:srgbClr val="00CCFF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2" autoAdjust="0"/>
    <p:restoredTop sz="92007" autoAdjust="0"/>
  </p:normalViewPr>
  <p:slideViewPr>
    <p:cSldViewPr>
      <p:cViewPr varScale="1">
        <p:scale>
          <a:sx n="62" d="100"/>
          <a:sy n="62" d="100"/>
        </p:scale>
        <p:origin x="125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570D1B-91D6-4B6E-88F1-FCD85AFCEA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885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F95614A-C5E3-4F51-8842-57E751FDF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0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7989FF-EEE6-472F-BC9B-75E00B5857D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658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8824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1617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8694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1563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00987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6914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65733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347628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619866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348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85079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130462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01042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1887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80348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7168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25387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2392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8747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1236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6815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1324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FF9779-E64B-4D66-A74F-BCABB28B7D4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43531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1295896" y="7283450"/>
            <a:ext cx="8497392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MIDK Pozsony, Szlovákia, 2016.01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23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</a:t>
            </a:r>
            <a:fld id="{C9F4CA6D-2393-4FFF-A029-F3E4A906C180}" type="slidenum">
              <a:rPr lang="hu-HU" sz="1200" b="1" smtClean="0">
                <a:solidFill>
                  <a:schemeClr val="accent1">
                    <a:lumMod val="50000"/>
                  </a:schemeClr>
                </a:solidFill>
              </a:rPr>
              <a:pPr algn="l" eaLnBrk="1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200" b="1" baseline="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Wintsche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Gergely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110"/>
            <a:ext cx="613220" cy="12225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5" y="6775747"/>
            <a:ext cx="750355" cy="783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D43B96-6074-405B-867E-B92AE1DB6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 bwMode="auto">
          <a:xfrm>
            <a:off x="388938" y="755501"/>
            <a:ext cx="9299575" cy="378633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églalap 1"/>
          <p:cNvSpPr>
            <a:spLocks noChangeArrowheads="1"/>
          </p:cNvSpPr>
          <p:nvPr/>
        </p:nvSpPr>
        <p:spPr bwMode="auto">
          <a:xfrm>
            <a:off x="2492375" y="4808538"/>
            <a:ext cx="5038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dirty="0" err="1" smtClean="0">
                <a:latin typeface="Arial Rounded MT Bold" pitchFamily="34" charset="0"/>
              </a:rPr>
              <a:t>Wintsche</a:t>
            </a:r>
            <a:r>
              <a:rPr lang="hu-HU" dirty="0" smtClean="0">
                <a:latin typeface="Arial Rounded MT Bold" pitchFamily="34" charset="0"/>
              </a:rPr>
              <a:t> Gergely </a:t>
            </a:r>
            <a:endParaRPr lang="hu-HU" dirty="0">
              <a:latin typeface="Arial Rounded MT Bold" pitchFamily="34" charset="0"/>
            </a:endParaRPr>
          </a:p>
          <a:p>
            <a:pPr algn="ctr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i="1" dirty="0"/>
              <a:t>Matematikatanítási és Módszertani </a:t>
            </a:r>
            <a:r>
              <a:rPr lang="hu-HU" i="1" dirty="0" smtClean="0"/>
              <a:t>Központ</a:t>
            </a:r>
          </a:p>
          <a:p>
            <a:pPr algn="ctr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dirty="0" smtClean="0">
                <a:latin typeface="Arial Rounded MT Bold" pitchFamily="34" charset="0"/>
              </a:rPr>
              <a:t>ELTE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2112" y="755501"/>
            <a:ext cx="9296400" cy="3786337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anchor="ctr"/>
          <a:lstStyle/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3600" b="1" dirty="0" err="1"/>
              <a:t>Fogalomépítés</a:t>
            </a:r>
            <a:r>
              <a:rPr lang="en-US" sz="3600" b="1" dirty="0"/>
              <a:t> a </a:t>
            </a:r>
            <a:r>
              <a:rPr lang="en-US" sz="3600" b="1" dirty="0" err="1" smtClean="0"/>
              <a:t>valószínűségszámításban</a:t>
            </a:r>
            <a:endParaRPr lang="hu-HU" sz="3600" b="1" dirty="0" smtClean="0"/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hu-HU" sz="3600" b="1" dirty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sz="3600" i="1" dirty="0" err="1" smtClean="0"/>
              <a:t>Concept</a:t>
            </a:r>
            <a:r>
              <a:rPr lang="hu-HU" sz="3600" i="1" dirty="0" smtClean="0"/>
              <a:t> </a:t>
            </a:r>
            <a:r>
              <a:rPr lang="hu-HU" sz="3600" i="1" dirty="0"/>
              <a:t>Building </a:t>
            </a:r>
            <a:r>
              <a:rPr lang="hu-HU" sz="3600" i="1" dirty="0" err="1"/>
              <a:t>in</a:t>
            </a:r>
            <a:r>
              <a:rPr lang="hu-HU" sz="3600" i="1" dirty="0"/>
              <a:t> </a:t>
            </a:r>
            <a:r>
              <a:rPr lang="hu-HU" sz="3600" i="1" dirty="0" err="1"/>
              <a:t>Probability</a:t>
            </a:r>
            <a:r>
              <a:rPr lang="hu-HU" sz="3600" i="1" dirty="0"/>
              <a:t> </a:t>
            </a:r>
            <a:r>
              <a:rPr lang="hu-HU" sz="3600" i="1" dirty="0" err="1"/>
              <a:t>Theory</a:t>
            </a:r>
            <a:endParaRPr lang="en-GB" sz="3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>
                <a:latin typeface="Arial Rounded MT Bold" pitchFamily="34" charset="0"/>
              </a:rPr>
              <a:t>Gregor Johann Mendel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36" y="1763613"/>
            <a:ext cx="3492584" cy="441946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29" y="1242503"/>
            <a:ext cx="7276380" cy="5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2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Feladat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58776" y="1114425"/>
            <a:ext cx="9434512" cy="561774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800" i="1" dirty="0" smtClean="0"/>
              <a:t>A paradicsom piros és sárga termésszínű egyedeit különböző kombinációkban keresztezték és a következő utódmegoszlást kapták:</a:t>
            </a:r>
          </a:p>
          <a:p>
            <a:pPr>
              <a:spcAft>
                <a:spcPts val="600"/>
              </a:spcAft>
            </a:pPr>
            <a:endParaRPr lang="hu-HU" sz="2800" i="1" dirty="0"/>
          </a:p>
          <a:p>
            <a:pPr>
              <a:spcAft>
                <a:spcPts val="600"/>
              </a:spcAft>
            </a:pPr>
            <a:endParaRPr lang="hu-HU" sz="2800" i="1" dirty="0" smtClean="0"/>
          </a:p>
          <a:p>
            <a:pPr>
              <a:spcAft>
                <a:spcPts val="600"/>
              </a:spcAft>
            </a:pPr>
            <a:endParaRPr lang="hu-HU" sz="2800" i="1" dirty="0"/>
          </a:p>
          <a:p>
            <a:pPr>
              <a:spcAft>
                <a:spcPts val="600"/>
              </a:spcAft>
            </a:pPr>
            <a:endParaRPr lang="hu-HU" sz="2800" i="1" dirty="0" smtClean="0"/>
          </a:p>
          <a:p>
            <a:pPr>
              <a:spcAft>
                <a:spcPts val="600"/>
              </a:spcAft>
            </a:pPr>
            <a:endParaRPr lang="hu-HU" sz="2800" i="1" dirty="0"/>
          </a:p>
          <a:p>
            <a:pPr lvl="0"/>
            <a:r>
              <a:rPr lang="hu-HU" sz="2800" i="1" dirty="0" smtClean="0"/>
              <a:t> i) Melyik </a:t>
            </a:r>
            <a:r>
              <a:rPr lang="hu-HU" sz="2800" i="1" dirty="0"/>
              <a:t>a domináns </a:t>
            </a:r>
            <a:r>
              <a:rPr lang="hu-HU" sz="2800" i="1" dirty="0" err="1"/>
              <a:t>fenotípus</a:t>
            </a:r>
            <a:r>
              <a:rPr lang="hu-HU" sz="2800" i="1" dirty="0"/>
              <a:t>?</a:t>
            </a:r>
            <a:endParaRPr lang="en-US" sz="2800" dirty="0"/>
          </a:p>
          <a:p>
            <a:r>
              <a:rPr lang="hu-HU" sz="2800" i="1" dirty="0" err="1" smtClean="0"/>
              <a:t>ii</a:t>
            </a:r>
            <a:r>
              <a:rPr lang="hu-HU" sz="2800" i="1" dirty="0" smtClean="0"/>
              <a:t>) Milyen </a:t>
            </a:r>
            <a:r>
              <a:rPr lang="hu-HU" sz="2800" i="1" dirty="0"/>
              <a:t>a szülők és az utódok valószínű genotípusa </a:t>
            </a:r>
            <a:r>
              <a:rPr lang="hu-HU" sz="2800" i="1" dirty="0" smtClean="0"/>
              <a:t/>
            </a:r>
            <a:br>
              <a:rPr lang="hu-HU" sz="2800" i="1" dirty="0" smtClean="0"/>
            </a:br>
            <a:r>
              <a:rPr lang="hu-HU" sz="2800" i="1" dirty="0" smtClean="0"/>
              <a:t>az </a:t>
            </a:r>
            <a:r>
              <a:rPr lang="hu-HU" sz="2800" i="1" dirty="0"/>
              <a:t>egyes kereszteződésekben?</a:t>
            </a:r>
            <a:endParaRPr lang="hu-HU" sz="2800" i="1" dirty="0" smtClean="0"/>
          </a:p>
          <a:p>
            <a:pPr>
              <a:spcAft>
                <a:spcPts val="600"/>
              </a:spcAft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75008"/>
              </p:ext>
            </p:extLst>
          </p:nvPr>
        </p:nvGraphicFramePr>
        <p:xfrm>
          <a:off x="575816" y="2771723"/>
          <a:ext cx="6452026" cy="244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68"/>
                <a:gridCol w="2931329"/>
                <a:gridCol w="2931329"/>
              </a:tblGrid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Szülők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Utódok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piros × </a:t>
                      </a:r>
                      <a:r>
                        <a:rPr lang="hu-HU" sz="1800" b="1" dirty="0" err="1">
                          <a:effectLst/>
                        </a:rPr>
                        <a:t>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61 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II.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piros × </a:t>
                      </a:r>
                      <a:r>
                        <a:rPr lang="hu-HU" sz="1800" b="1" dirty="0" err="1">
                          <a:effectLst/>
                        </a:rPr>
                        <a:t>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47 piros, 16 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III.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piros × 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58 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IV.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sárga × </a:t>
                      </a:r>
                      <a:r>
                        <a:rPr lang="hu-HU" sz="1800" b="1" dirty="0" err="1">
                          <a:effectLst/>
                        </a:rPr>
                        <a:t>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64 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V.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piros × sárga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33 piros, 36 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</a:tbl>
          </a:graphicData>
        </a:graphic>
      </p:graphicFrame>
      <p:pic>
        <p:nvPicPr>
          <p:cNvPr id="7" name="Kép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6513" y="2434207"/>
            <a:ext cx="1674401" cy="15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9411" y="3915114"/>
            <a:ext cx="2377652" cy="16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065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Csoportok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58776" y="1546473"/>
            <a:ext cx="9434512" cy="475364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marL="1800000" indent="-1800000">
              <a:spcAft>
                <a:spcPts val="1200"/>
              </a:spcAft>
            </a:pPr>
            <a:r>
              <a:rPr lang="hu-HU" sz="2800" dirty="0"/>
              <a:t>1. csoport: Matematika </a:t>
            </a:r>
            <a:r>
              <a:rPr lang="hu-HU" sz="2800" dirty="0" err="1"/>
              <a:t>tanárszakos</a:t>
            </a:r>
            <a:r>
              <a:rPr lang="hu-HU" sz="2800" dirty="0"/>
              <a:t> hallgatók, a reguláris, mindenki számára kötelezően előírt valószínűségszámítás órán.</a:t>
            </a:r>
            <a:endParaRPr lang="en-US" sz="2800" dirty="0"/>
          </a:p>
          <a:p>
            <a:pPr marL="1800000" indent="-1800000">
              <a:spcAft>
                <a:spcPts val="1200"/>
              </a:spcAft>
            </a:pPr>
            <a:r>
              <a:rPr lang="hu-HU" sz="2800" dirty="0"/>
              <a:t>2. csoport: Érdeklődő matematika szakos hallgatók által szabadon választott Valószínűségszámítás és statisztika a mindennapokban c. speciálkollégiumon.</a:t>
            </a:r>
            <a:endParaRPr lang="en-US" sz="2800" dirty="0"/>
          </a:p>
          <a:p>
            <a:pPr marL="1800000" indent="-1800000">
              <a:spcAft>
                <a:spcPts val="1200"/>
              </a:spcAft>
            </a:pPr>
            <a:r>
              <a:rPr lang="hu-HU" sz="2800" dirty="0"/>
              <a:t>3. csoport: </a:t>
            </a:r>
            <a:r>
              <a:rPr lang="hu-HU" sz="2800" dirty="0" smtClean="0"/>
              <a:t>Gyakorló tanárok egy </a:t>
            </a:r>
            <a:r>
              <a:rPr lang="hu-HU" sz="2800" dirty="0"/>
              <a:t>matematikatanítással foglalkozó konferencia </a:t>
            </a:r>
            <a:r>
              <a:rPr lang="hu-HU" sz="2800" dirty="0" smtClean="0"/>
              <a:t>szemináriumán</a:t>
            </a:r>
            <a:r>
              <a:rPr lang="hu-HU" sz="2800" dirty="0"/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44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Munkafázisok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58776" y="1403573"/>
            <a:ext cx="9434512" cy="432048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marL="360000" indent="-360000">
              <a:spcAft>
                <a:spcPts val="1200"/>
              </a:spcAft>
            </a:pPr>
            <a:r>
              <a:rPr lang="hu-HU" sz="2800" dirty="0" smtClean="0"/>
              <a:t>a</a:t>
            </a:r>
            <a:r>
              <a:rPr lang="hu-HU" sz="2800" dirty="0"/>
              <a:t>) </a:t>
            </a:r>
            <a:r>
              <a:rPr lang="hu-HU" sz="2800" dirty="0" err="1"/>
              <a:t>A</a:t>
            </a:r>
            <a:r>
              <a:rPr lang="hu-HU" sz="2800" dirty="0"/>
              <a:t> szükséges </a:t>
            </a:r>
            <a:r>
              <a:rPr lang="hu-HU" sz="2800" dirty="0" err="1"/>
              <a:t>öröklődéstani</a:t>
            </a:r>
            <a:r>
              <a:rPr lang="hu-HU" sz="2800" dirty="0"/>
              <a:t> ismeretek, szóhasználat átismétlése, az öröklődési </a:t>
            </a:r>
            <a:r>
              <a:rPr lang="hu-HU" sz="2800" dirty="0" smtClean="0"/>
              <a:t>tulajdonságokról tanultak </a:t>
            </a:r>
            <a:r>
              <a:rPr lang="hu-HU" sz="2800" dirty="0"/>
              <a:t>frissítése</a:t>
            </a:r>
            <a:r>
              <a:rPr lang="hu-HU" sz="2800" dirty="0" smtClean="0"/>
              <a:t>. (Heterozigóta, homozigóta, domináns, recesszív.)</a:t>
            </a:r>
            <a:endParaRPr lang="en-US" sz="2800" dirty="0"/>
          </a:p>
          <a:p>
            <a:pPr marL="360000" indent="-360000">
              <a:spcAft>
                <a:spcPts val="1200"/>
              </a:spcAft>
            </a:pPr>
            <a:r>
              <a:rPr lang="hu-HU" sz="2800" dirty="0"/>
              <a:t>b) A kezdeti lépések megtétele, a domináns </a:t>
            </a:r>
            <a:r>
              <a:rPr lang="hu-HU" sz="2800" dirty="0" err="1"/>
              <a:t>fenotípus</a:t>
            </a:r>
            <a:r>
              <a:rPr lang="hu-HU" sz="2800" dirty="0"/>
              <a:t> meghatározása.</a:t>
            </a:r>
            <a:endParaRPr lang="en-US" sz="2800" dirty="0"/>
          </a:p>
          <a:p>
            <a:pPr marL="360000" indent="-360000">
              <a:spcAft>
                <a:spcPts val="1200"/>
              </a:spcAft>
            </a:pPr>
            <a:r>
              <a:rPr lang="hu-HU" sz="2800" dirty="0"/>
              <a:t>c) Az összes eset áttekintése, a helyes </a:t>
            </a:r>
            <a:r>
              <a:rPr lang="hu-HU" sz="2800" dirty="0" smtClean="0"/>
              <a:t>megoldás megtalálása.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739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66192" y="251445"/>
            <a:ext cx="9361488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Problémák, kérdések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24000" b="1" dirty="0">
                <a:solidFill>
                  <a:srgbClr val="FF0000"/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285751" y="3851845"/>
            <a:ext cx="9434512" cy="208823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Az egyes sorokban más </a:t>
            </a:r>
            <a:r>
              <a:rPr lang="hu-HU" sz="2800" dirty="0" err="1"/>
              <a:t>más</a:t>
            </a:r>
            <a:r>
              <a:rPr lang="hu-HU" sz="2800" dirty="0"/>
              <a:t> utódokat kapunk-e? </a:t>
            </a:r>
            <a:endParaRPr lang="en-US" sz="2800" dirty="0"/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Ugyanaz a szabály érvényes mindegyik sorban?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Lehet egy paradicsom egyik fele sárga a másik piros?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2732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(1)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58776" y="4211885"/>
            <a:ext cx="9434512" cy="115212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lvl="0" algn="ctr" defTabSz="914400"/>
            <a:r>
              <a:rPr lang="hu-HU" altLang="en-US" sz="2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Keresztezési táblák abban az esetben, ha a sárga (S) szín </a:t>
            </a:r>
            <a:r>
              <a:rPr lang="hu-HU" altLang="en-US" sz="28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hu-HU" altLang="en-US" sz="28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hu-HU" altLang="en-US" sz="28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hu-HU" altLang="en-US" sz="2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domináns a piros (p) </a:t>
            </a:r>
            <a:r>
              <a:rPr lang="hu-HU" altLang="en-US" sz="28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felett.</a:t>
            </a:r>
            <a:endParaRPr lang="hu-HU" altLang="en-US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3590"/>
              </p:ext>
            </p:extLst>
          </p:nvPr>
        </p:nvGraphicFramePr>
        <p:xfrm>
          <a:off x="358783" y="1475581"/>
          <a:ext cx="936148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21"/>
                <a:gridCol w="434121"/>
                <a:gridCol w="434121"/>
                <a:gridCol w="309462"/>
                <a:gridCol w="434121"/>
                <a:gridCol w="434121"/>
                <a:gridCol w="434121"/>
                <a:gridCol w="309462"/>
                <a:gridCol w="434121"/>
                <a:gridCol w="434121"/>
                <a:gridCol w="434121"/>
                <a:gridCol w="309462"/>
                <a:gridCol w="434121"/>
                <a:gridCol w="434121"/>
                <a:gridCol w="434121"/>
                <a:gridCol w="309462"/>
                <a:gridCol w="434121"/>
                <a:gridCol w="434121"/>
                <a:gridCol w="434121"/>
                <a:gridCol w="309462"/>
                <a:gridCol w="434121"/>
                <a:gridCol w="434121"/>
                <a:gridCol w="434121"/>
              </a:tblGrid>
              <a:tr h="6120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4.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5.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45280"/>
            <a:ext cx="1219048" cy="1790476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92147"/>
              </p:ext>
            </p:extLst>
          </p:nvPr>
        </p:nvGraphicFramePr>
        <p:xfrm>
          <a:off x="1943982" y="6578107"/>
          <a:ext cx="6452026" cy="40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68"/>
                <a:gridCol w="2931329"/>
                <a:gridCol w="2931329"/>
              </a:tblGrid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II.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piros × </a:t>
                      </a:r>
                      <a:r>
                        <a:rPr lang="hu-HU" sz="1800" b="1" dirty="0" err="1">
                          <a:effectLst/>
                        </a:rPr>
                        <a:t>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47 piros, 16 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7315"/>
              </p:ext>
            </p:extLst>
          </p:nvPr>
        </p:nvGraphicFramePr>
        <p:xfrm>
          <a:off x="1943982" y="5506733"/>
          <a:ext cx="6452026" cy="40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68"/>
                <a:gridCol w="2931329"/>
                <a:gridCol w="2931329"/>
              </a:tblGrid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piros × </a:t>
                      </a:r>
                      <a:r>
                        <a:rPr lang="hu-HU" sz="1800" b="1" dirty="0" err="1">
                          <a:effectLst/>
                        </a:rPr>
                        <a:t>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61 piros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7901"/>
              </p:ext>
            </p:extLst>
          </p:nvPr>
        </p:nvGraphicFramePr>
        <p:xfrm>
          <a:off x="1943982" y="6042420"/>
          <a:ext cx="6452026" cy="40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68"/>
                <a:gridCol w="2931329"/>
                <a:gridCol w="2931329"/>
              </a:tblGrid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IV.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sárga × </a:t>
                      </a:r>
                      <a:r>
                        <a:rPr lang="hu-HU" sz="1800" b="1" dirty="0" err="1">
                          <a:effectLst/>
                        </a:rPr>
                        <a:t>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64 sárga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670" marR="1116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087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(2)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58776" y="4211885"/>
            <a:ext cx="9434512" cy="115212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lvl="0" algn="ctr" defTabSz="914400"/>
            <a:r>
              <a:rPr lang="hu-HU" sz="2800" i="1" dirty="0">
                <a:latin typeface="Calibri" panose="020F0502020204030204" pitchFamily="34" charset="0"/>
                <a:cs typeface="Calibri" panose="020F0502020204030204" pitchFamily="34" charset="0"/>
              </a:rPr>
              <a:t>Keresztezési táblák a valóságban, azaz ha a piros (P) szín domináns a sárga (s) </a:t>
            </a:r>
            <a:r>
              <a:rPr lang="hu-H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felett.</a:t>
            </a:r>
            <a:endParaRPr lang="hu-HU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08938"/>
              </p:ext>
            </p:extLst>
          </p:nvPr>
        </p:nvGraphicFramePr>
        <p:xfrm>
          <a:off x="360000" y="1475577"/>
          <a:ext cx="9355274" cy="238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</a:tblGrid>
              <a:tr h="507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4.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5.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900" dirty="0">
                          <a:effectLst/>
                        </a:rPr>
                        <a:t> </a:t>
                      </a:r>
                      <a:endParaRPr lang="en-US" sz="3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500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(3)</a:t>
            </a:r>
            <a:endParaRPr lang="hu-HU" sz="4000" b="1" dirty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9410"/>
              </p:ext>
            </p:extLst>
          </p:nvPr>
        </p:nvGraphicFramePr>
        <p:xfrm>
          <a:off x="652400" y="1331565"/>
          <a:ext cx="8869239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76"/>
                <a:gridCol w="2770721"/>
                <a:gridCol w="3292363"/>
                <a:gridCol w="2249079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IV.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sárga × </a:t>
                      </a:r>
                      <a:r>
                        <a:rPr lang="hu-HU" sz="28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sárga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64</a:t>
                      </a:r>
                      <a:r>
                        <a:rPr lang="hu-HU" sz="28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u-HU" sz="2800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sárga</a:t>
                      </a:r>
                      <a:endParaRPr lang="en-US" sz="2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Biztosan  igaz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9258"/>
              </p:ext>
            </p:extLst>
          </p:nvPr>
        </p:nvGraphicFramePr>
        <p:xfrm>
          <a:off x="437566" y="2843733"/>
          <a:ext cx="9355274" cy="238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</a:tblGrid>
              <a:tr h="507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4.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5.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900" dirty="0">
                          <a:effectLst/>
                        </a:rPr>
                        <a:t> </a:t>
                      </a:r>
                      <a:endParaRPr lang="en-US" sz="3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</a:tbl>
          </a:graphicData>
        </a:graphic>
      </p:graphicFrame>
      <p:sp>
        <p:nvSpPr>
          <p:cNvPr id="11" name="Ellipszis 10"/>
          <p:cNvSpPr/>
          <p:nvPr/>
        </p:nvSpPr>
        <p:spPr bwMode="auto">
          <a:xfrm>
            <a:off x="6552480" y="2627709"/>
            <a:ext cx="1944216" cy="29523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433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(4)</a:t>
            </a:r>
            <a:endParaRPr lang="hu-HU" sz="4000" b="1" dirty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7310"/>
              </p:ext>
            </p:extLst>
          </p:nvPr>
        </p:nvGraphicFramePr>
        <p:xfrm>
          <a:off x="652400" y="1331565"/>
          <a:ext cx="8869239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76"/>
                <a:gridCol w="2770721"/>
                <a:gridCol w="3292363"/>
                <a:gridCol w="2249079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II.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piros </a:t>
                      </a:r>
                      <a:r>
                        <a:rPr lang="hu-HU" sz="28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× </a:t>
                      </a:r>
                      <a:r>
                        <a:rPr lang="hu-HU" sz="2800" i="1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piros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i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47 piros 16 </a:t>
                      </a:r>
                      <a:r>
                        <a:rPr lang="hu-HU" sz="2800" b="1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sárga</a:t>
                      </a:r>
                      <a:endParaRPr lang="en-US" sz="2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Biztosan  igaz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46604"/>
              </p:ext>
            </p:extLst>
          </p:nvPr>
        </p:nvGraphicFramePr>
        <p:xfrm>
          <a:off x="438014" y="2555701"/>
          <a:ext cx="9355274" cy="238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</a:tblGrid>
              <a:tr h="507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4.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5.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900" dirty="0">
                          <a:effectLst/>
                        </a:rPr>
                        <a:t> </a:t>
                      </a:r>
                      <a:endParaRPr lang="en-US" sz="3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</a:tbl>
          </a:graphicData>
        </a:graphic>
      </p:graphicFrame>
      <p:cxnSp>
        <p:nvCxnSpPr>
          <p:cNvPr id="5" name="Egyenes összekötő 4"/>
          <p:cNvCxnSpPr/>
          <p:nvPr/>
        </p:nvCxnSpPr>
        <p:spPr bwMode="auto">
          <a:xfrm flipV="1">
            <a:off x="3744168" y="278018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gyenes összekötő 11"/>
          <p:cNvCxnSpPr/>
          <p:nvPr/>
        </p:nvCxnSpPr>
        <p:spPr bwMode="auto">
          <a:xfrm flipV="1">
            <a:off x="5400352" y="278018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 flipV="1">
            <a:off x="6984528" y="27717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 flipV="1">
            <a:off x="575816" y="27971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/>
          <p:nvPr/>
        </p:nvCxnSpPr>
        <p:spPr bwMode="auto">
          <a:xfrm flipV="1">
            <a:off x="2159992" y="27971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4" y="5367083"/>
            <a:ext cx="3238004" cy="14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(5)</a:t>
            </a:r>
            <a:endParaRPr lang="hu-HU" sz="4000" b="1" dirty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01954"/>
              </p:ext>
            </p:extLst>
          </p:nvPr>
        </p:nvGraphicFramePr>
        <p:xfrm>
          <a:off x="652400" y="1331565"/>
          <a:ext cx="8869239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76"/>
                <a:gridCol w="2770721"/>
                <a:gridCol w="3292363"/>
                <a:gridCol w="2249079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V.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piros </a:t>
                      </a:r>
                      <a:r>
                        <a:rPr lang="hu-HU" sz="28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× </a:t>
                      </a:r>
                      <a:r>
                        <a:rPr lang="hu-HU" sz="28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sárga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i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33 piros 36 sárga</a:t>
                      </a:r>
                      <a:endParaRPr lang="en-US" sz="2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Biztosan  igaz</a:t>
                      </a:r>
                      <a:endParaRPr lang="en-US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32002"/>
              </p:ext>
            </p:extLst>
          </p:nvPr>
        </p:nvGraphicFramePr>
        <p:xfrm>
          <a:off x="438014" y="2555701"/>
          <a:ext cx="9355274" cy="238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</a:tblGrid>
              <a:tr h="507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4.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5.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900" dirty="0">
                          <a:effectLst/>
                        </a:rPr>
                        <a:t> </a:t>
                      </a:r>
                      <a:endParaRPr lang="en-US" sz="3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</a:tbl>
          </a:graphicData>
        </a:graphic>
      </p:graphicFrame>
      <p:cxnSp>
        <p:nvCxnSpPr>
          <p:cNvPr id="12" name="Egyenes összekötő 11"/>
          <p:cNvCxnSpPr/>
          <p:nvPr/>
        </p:nvCxnSpPr>
        <p:spPr bwMode="auto">
          <a:xfrm flipV="1">
            <a:off x="503808" y="281751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 flipV="1">
            <a:off x="2159992" y="2762398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 flipV="1">
            <a:off x="8618959" y="281751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7" y="5219997"/>
            <a:ext cx="3552580" cy="1663134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/>
        </p:nvCxnSpPr>
        <p:spPr bwMode="auto">
          <a:xfrm flipV="1">
            <a:off x="6984528" y="281751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/>
          <p:nvPr/>
        </p:nvCxnSpPr>
        <p:spPr bwMode="auto">
          <a:xfrm flipV="1">
            <a:off x="3744168" y="281751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5600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 bwMode="auto">
          <a:xfrm>
            <a:off x="823913" y="1331565"/>
            <a:ext cx="8331200" cy="511256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sz="2800" i="1" dirty="0"/>
              <a:t>Egy fogalom megértése, és annak megfelelő használata fontos a tanítás során. </a:t>
            </a:r>
          </a:p>
          <a:p>
            <a:pPr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 sz="2800" i="1" dirty="0"/>
          </a:p>
          <a:p>
            <a:pPr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sz="2800" i="1" dirty="0"/>
              <a:t>Áttekintjük, hogy különböző tanulói csoportok esetén milyen hasonlóságok és különbségek merültek fel ugyanannak a feladatnak a megoldása </a:t>
            </a:r>
            <a:r>
              <a:rPr lang="hu-HU" sz="2800" i="1" dirty="0" smtClean="0"/>
              <a:t>során.</a:t>
            </a:r>
            <a:endParaRPr lang="hu-HU" sz="2800" b="1" dirty="0">
              <a:latin typeface="Arial Rounded MT Bold" pitchFamily="34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Miről lesz szó?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79872" y="1493838"/>
            <a:ext cx="7770440" cy="2438399"/>
          </a:xfrm>
          <a:prstGeom prst="rect">
            <a:avLst/>
          </a:prstGeom>
          <a:noFill/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 sz="2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(6)</a:t>
            </a:r>
            <a:endParaRPr lang="hu-HU" sz="4000" b="1" dirty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73699"/>
              </p:ext>
            </p:extLst>
          </p:nvPr>
        </p:nvGraphicFramePr>
        <p:xfrm>
          <a:off x="652400" y="1331565"/>
          <a:ext cx="8869239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76"/>
                <a:gridCol w="2770721"/>
                <a:gridCol w="3292363"/>
                <a:gridCol w="2249079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piros </a:t>
                      </a:r>
                      <a:r>
                        <a:rPr lang="hu-HU" sz="28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× </a:t>
                      </a:r>
                      <a:r>
                        <a:rPr lang="hu-HU" sz="2800" i="1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piros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i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61 piros</a:t>
                      </a:r>
                      <a:endParaRPr lang="en-US" sz="2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46362"/>
              </p:ext>
            </p:extLst>
          </p:nvPr>
        </p:nvGraphicFramePr>
        <p:xfrm>
          <a:off x="438014" y="2555701"/>
          <a:ext cx="9355274" cy="238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</a:tblGrid>
              <a:tr h="507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4.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5.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900" dirty="0">
                          <a:effectLst/>
                        </a:rPr>
                        <a:t> </a:t>
                      </a:r>
                      <a:endParaRPr lang="en-US" sz="3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</a:tbl>
          </a:graphicData>
        </a:graphic>
      </p:graphicFrame>
      <p:cxnSp>
        <p:nvCxnSpPr>
          <p:cNvPr id="12" name="Egyenes összekötő 11"/>
          <p:cNvCxnSpPr/>
          <p:nvPr/>
        </p:nvCxnSpPr>
        <p:spPr bwMode="auto">
          <a:xfrm flipV="1">
            <a:off x="3744168" y="278018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 flipV="1">
            <a:off x="5400352" y="27717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 flipV="1">
            <a:off x="7016242" y="27971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églalap 3"/>
          <p:cNvSpPr/>
          <p:nvPr/>
        </p:nvSpPr>
        <p:spPr>
          <a:xfrm>
            <a:off x="886779" y="5203278"/>
            <a:ext cx="50387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„Az első esetben az 1., 2. és 6. táblák alapján jöhettek létre az utódok, és az első két esetben mind pirosak, ezek jók. A 6. tábla esetében azonban az utódok negyede sárga lenne, ez rossz.”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89" y="5219997"/>
            <a:ext cx="3779851" cy="16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8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megoldás menete (7)</a:t>
            </a:r>
            <a:endParaRPr lang="hu-HU" sz="4000" b="1" dirty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6271"/>
              </p:ext>
            </p:extLst>
          </p:nvPr>
        </p:nvGraphicFramePr>
        <p:xfrm>
          <a:off x="652400" y="1331565"/>
          <a:ext cx="8869239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76"/>
                <a:gridCol w="2770721"/>
                <a:gridCol w="3292363"/>
                <a:gridCol w="2249079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III.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piros </a:t>
                      </a:r>
                      <a:r>
                        <a:rPr lang="hu-HU" sz="28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× </a:t>
                      </a:r>
                      <a:r>
                        <a:rPr lang="hu-HU" sz="28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sárga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i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58 piros</a:t>
                      </a:r>
                      <a:endParaRPr lang="en-US" sz="2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20136"/>
              </p:ext>
            </p:extLst>
          </p:nvPr>
        </p:nvGraphicFramePr>
        <p:xfrm>
          <a:off x="438014" y="2555701"/>
          <a:ext cx="9355274" cy="238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  <a:gridCol w="309256"/>
                <a:gridCol w="433833"/>
                <a:gridCol w="433833"/>
                <a:gridCol w="433833"/>
              </a:tblGrid>
              <a:tr h="507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4.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5.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6.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900" dirty="0">
                          <a:effectLst/>
                        </a:rPr>
                        <a:t> </a:t>
                      </a:r>
                      <a:endParaRPr lang="en-US" sz="3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  <a:tr h="59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PP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Ps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P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Ps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effectLst/>
                        </a:rPr>
                        <a:t>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ctr"/>
                </a:tc>
              </a:tr>
            </a:tbl>
          </a:graphicData>
        </a:graphic>
      </p:graphicFrame>
      <p:cxnSp>
        <p:nvCxnSpPr>
          <p:cNvPr id="12" name="Egyenes összekötő 11"/>
          <p:cNvCxnSpPr/>
          <p:nvPr/>
        </p:nvCxnSpPr>
        <p:spPr bwMode="auto">
          <a:xfrm flipV="1">
            <a:off x="575816" y="2780184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 flipV="1">
            <a:off x="2159992" y="27717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 flipV="1">
            <a:off x="8640143" y="27971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89" y="5238579"/>
            <a:ext cx="3779851" cy="1625969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 bwMode="auto">
          <a:xfrm flipV="1">
            <a:off x="6984528" y="2797125"/>
            <a:ext cx="1080120" cy="2016224"/>
          </a:xfrm>
          <a:prstGeom prst="line">
            <a:avLst/>
          </a:prstGeom>
          <a:solidFill>
            <a:srgbClr val="00B8FF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180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Összefoglalás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 bwMode="auto">
          <a:xfrm>
            <a:off x="358776" y="1403574"/>
            <a:ext cx="9434512" cy="266429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r>
              <a:rPr lang="hu-HU" sz="2800" dirty="0"/>
              <a:t>Összefoglalva a feladat végén mindenki láthatóan különbséget tudott tenni a közel 0 valószínűségű, azaz gyakorlatilag lehetetlen és a matematikai értelemben lehetetlen, illetve a közel 1 valószínűségű és a biztos esemény között.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1173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Tanulság</a:t>
            </a:r>
            <a:endParaRPr lang="hu-HU" sz="4000" b="1" dirty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279963"/>
              </p:ext>
            </p:extLst>
          </p:nvPr>
        </p:nvGraphicFramePr>
        <p:xfrm>
          <a:off x="-1" y="1259557"/>
          <a:ext cx="10069513" cy="6300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214"/>
                <a:gridCol w="3219271"/>
                <a:gridCol w="2826195"/>
                <a:gridCol w="2062833"/>
              </a:tblGrid>
              <a:tr h="6232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Lépések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Csoportok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Öröklődési ismeretek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Domináns </a:t>
                      </a:r>
                      <a:r>
                        <a:rPr lang="hu-HU" sz="1400" dirty="0" err="1">
                          <a:effectLst/>
                        </a:rPr>
                        <a:t>fenotípus</a:t>
                      </a:r>
                      <a:r>
                        <a:rPr lang="hu-HU" sz="1400" dirty="0">
                          <a:effectLst/>
                        </a:rPr>
                        <a:t> meghatározása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Teljes megoldás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1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I. (hallgatók)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Rugalmasak voltak, és viszonylag gyorsan felidézték a nemrég tanult ismereteket.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Nehezen következett, minden áron az első, a harmadik vagy a negyedik sor alapján akartak dönteni. Nem volt magától értetődő a kizárás, azaz az indirekt logika elve.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Döcögve, de sikerült minden eset valószínűségét felírni és kiszámítani.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3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II. (spec. koll.)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Rugalmasak voltak, és viszonylag gyorsan felidézték a nemrég tanult öröklődéstani ismereteket.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Viszonylag gyorsan, </a:t>
                      </a:r>
                      <a:r>
                        <a:rPr lang="hu-HU" sz="1600" dirty="0" err="1">
                          <a:effectLst/>
                        </a:rPr>
                        <a:t>struktúráltan</a:t>
                      </a:r>
                      <a:r>
                        <a:rPr lang="hu-HU" sz="1600" dirty="0">
                          <a:effectLst/>
                        </a:rPr>
                        <a:t> gondolkoztak és helyes logikai </a:t>
                      </a:r>
                      <a:r>
                        <a:rPr lang="hu-HU" sz="1600" dirty="0" smtClean="0">
                          <a:effectLst/>
                        </a:rPr>
                        <a:t>következtetéseket </a:t>
                      </a:r>
                      <a:r>
                        <a:rPr lang="hu-HU" sz="1600" dirty="0">
                          <a:effectLst/>
                        </a:rPr>
                        <a:t>alkottak meg.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Kis gondolkozás és kis tépelődés után sikerült felírni minden eset valószínűségét.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1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III. (tanárok)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Ellenállók voltak és néhányan el akarták hitetni velem, hogy ők nem tanultak ilyesmit, ez nem matematika. Miután minden fogalmat megbeszéltünk, felismerték, hogy ezekről már tényleg hallottak.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Viszonylag gyorsan, struktúráltan gondolkoztak és helyes logikai következtetéseket alkottak meg.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Nem okozott gondot az egyes események valószínűségeinek felírása.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144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5"/>
            <a:ext cx="10080625" cy="753711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1331565"/>
            <a:ext cx="10046817" cy="51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400" b="1" dirty="0">
                <a:latin typeface="Arial Rounded MT Bold" pitchFamily="34" charset="0"/>
              </a:rPr>
              <a:t>Köszönöm a figyelmet!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4400" b="1" dirty="0" smtClean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4400" b="1" dirty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2400" b="1" dirty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400" b="1" dirty="0" err="1">
                <a:latin typeface="Arial Rounded MT Bold" pitchFamily="34" charset="0"/>
              </a:rPr>
              <a:t>Ďakujem</a:t>
            </a:r>
            <a:r>
              <a:rPr lang="hu-HU" sz="4400" b="1" dirty="0" smtClean="0">
                <a:latin typeface="Arial Rounded MT Bold" pitchFamily="34" charset="0"/>
              </a:rPr>
              <a:t>!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4400" b="1" dirty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4400" b="1" dirty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2400" b="1" dirty="0">
              <a:latin typeface="Arial Rounded MT Bold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400" b="1" dirty="0">
                <a:latin typeface="Arial Rounded MT Bold" panose="020F0704030504030204" pitchFamily="34" charset="0"/>
              </a:rPr>
              <a:t>T</a:t>
            </a:r>
            <a:r>
              <a:rPr lang="hu-HU" sz="4400" b="1" dirty="0" err="1">
                <a:latin typeface="Arial Rounded MT Bold" panose="020F0704030504030204" pitchFamily="34" charset="0"/>
              </a:rPr>
              <a:t>hank</a:t>
            </a:r>
            <a:r>
              <a:rPr lang="hu-HU" sz="4400" b="1" dirty="0">
                <a:latin typeface="Arial Rounded MT Bold" panose="020F0704030504030204" pitchFamily="34" charset="0"/>
              </a:rPr>
              <a:t> </a:t>
            </a:r>
            <a:r>
              <a:rPr lang="hu-HU" sz="4400" b="1" dirty="0" err="1">
                <a:latin typeface="Arial Rounded MT Bold" panose="020F0704030504030204" pitchFamily="34" charset="0"/>
              </a:rPr>
              <a:t>you</a:t>
            </a:r>
            <a:r>
              <a:rPr lang="hu-HU" sz="4400" b="1" dirty="0">
                <a:latin typeface="Arial Rounded MT Bold" panose="020F0704030504030204" pitchFamily="34" charset="0"/>
              </a:rPr>
              <a:t> </a:t>
            </a:r>
            <a:r>
              <a:rPr lang="hu-HU" sz="4400" b="1" dirty="0" err="1">
                <a:latin typeface="Arial Rounded MT Bold" panose="020F0704030504030204" pitchFamily="34" charset="0"/>
              </a:rPr>
              <a:t>for</a:t>
            </a:r>
            <a:r>
              <a:rPr lang="hu-HU" sz="4400" b="1" dirty="0">
                <a:latin typeface="Arial Rounded MT Bold" panose="020F0704030504030204" pitchFamily="34" charset="0"/>
              </a:rPr>
              <a:t> </a:t>
            </a:r>
            <a:r>
              <a:rPr lang="hu-HU" sz="4400" b="1" dirty="0" err="1">
                <a:latin typeface="Arial Rounded MT Bold" panose="020F0704030504030204" pitchFamily="34" charset="0"/>
              </a:rPr>
              <a:t>your</a:t>
            </a:r>
            <a:r>
              <a:rPr lang="hu-HU" sz="4400" b="1" dirty="0">
                <a:latin typeface="Arial Rounded MT Bold" panose="020F0704030504030204" pitchFamily="34" charset="0"/>
              </a:rPr>
              <a:t> </a:t>
            </a:r>
            <a:r>
              <a:rPr lang="hu-HU" sz="4400" b="1" dirty="0" err="1">
                <a:latin typeface="Arial Rounded MT Bold" panose="020F0704030504030204" pitchFamily="34" charset="0"/>
              </a:rPr>
              <a:t>attention</a:t>
            </a:r>
            <a:r>
              <a:rPr lang="en-US" sz="4400" b="1" dirty="0">
                <a:latin typeface="Arial Rounded MT Bold" panose="020F0704030504030204" pitchFamily="34" charset="0"/>
              </a:rPr>
              <a:t>!</a:t>
            </a:r>
            <a:endParaRPr lang="hu-HU" sz="4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31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 bwMode="auto">
          <a:xfrm>
            <a:off x="823912" y="1331566"/>
            <a:ext cx="8392863" cy="324036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marL="457200" indent="-457200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Problémamegoldó képesség</a:t>
            </a:r>
          </a:p>
          <a:p>
            <a:pPr marL="457200" indent="-457200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Differenciál</a:t>
            </a:r>
          </a:p>
          <a:p>
            <a:pPr marL="457200" indent="-457200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200 vegyes</a:t>
            </a:r>
          </a:p>
          <a:p>
            <a:pPr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2800" dirty="0" smtClean="0"/>
              <a:t>…</a:t>
            </a:r>
          </a:p>
          <a:p>
            <a:pPr marL="457200" indent="-457200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sz="2800" i="1" dirty="0" smtClean="0"/>
          </a:p>
          <a:p>
            <a:pPr marL="457200" indent="-457200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sz="2800" i="1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Példák szóhasználatra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79872" y="1493838"/>
            <a:ext cx="7770440" cy="2438399"/>
          </a:xfrm>
          <a:prstGeom prst="rect">
            <a:avLst/>
          </a:prstGeom>
          <a:noFill/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hangingPunc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 sz="2400" b="1" dirty="0">
              <a:latin typeface="Arial Rounded MT Bold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27" y="4789067"/>
            <a:ext cx="6994748" cy="22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47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 bwMode="auto">
          <a:xfrm>
            <a:off x="873919" y="1504541"/>
            <a:ext cx="8331200" cy="511256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Lehetetlen</a:t>
            </a:r>
            <a:r>
              <a:rPr lang="hu-HU" sz="2800" dirty="0"/>
              <a:t>, hogy már megint nem pakolt össze a fiam a szobájában</a:t>
            </a:r>
            <a:r>
              <a:rPr lang="hu-HU" sz="2800" dirty="0" smtClean="0"/>
              <a:t>.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Lehetetlen</a:t>
            </a:r>
            <a:r>
              <a:rPr lang="hu-HU" sz="2800" dirty="0"/>
              <a:t>, hogy senkinek sem jött ki a helyes eredmény</a:t>
            </a:r>
            <a:r>
              <a:rPr lang="hu-HU" sz="2800" dirty="0" smtClean="0"/>
              <a:t>.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Lehetetlen</a:t>
            </a:r>
            <a:r>
              <a:rPr lang="hu-HU" sz="2800" dirty="0"/>
              <a:t>, hogy mind a négy ászt a kezébe osszák</a:t>
            </a:r>
            <a:r>
              <a:rPr lang="hu-HU" sz="2800" dirty="0" smtClean="0"/>
              <a:t>.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Lehetetlen</a:t>
            </a:r>
            <a:r>
              <a:rPr lang="hu-HU" sz="2800" dirty="0"/>
              <a:t>, hogy a szabályos </a:t>
            </a:r>
            <a:r>
              <a:rPr lang="hu-HU" sz="2800" dirty="0" smtClean="0"/>
              <a:t>dobókockán </a:t>
            </a:r>
            <a:r>
              <a:rPr lang="hu-HU" sz="2800" dirty="0"/>
              <a:t>hetes jöjjön ki</a:t>
            </a:r>
            <a:r>
              <a:rPr lang="hu-HU" sz="2800" dirty="0" smtClean="0"/>
              <a:t>.</a:t>
            </a:r>
            <a:endParaRPr lang="en-US" sz="28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 lehetetlen szó használata</a:t>
            </a:r>
            <a:endParaRPr lang="hu-HU" sz="4000" b="1" dirty="0">
              <a:latin typeface="Arial Rounded MT Bold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512" y="4355901"/>
            <a:ext cx="2157988" cy="20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45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3842 L -0.03559 0.03863 C -0.0337 0.01722 -0.03543 0.02667 -0.03118 0.00966 C -0.03118 0.00987 -0.02835 -0.00189 -0.02835 -0.00168 C -0.02488 -0.00756 -0.02063 -0.0126 -0.01827 -0.01911 C -0.01732 -0.02163 -0.01654 -0.02457 -0.01543 -0.02688 C -0.01417 -0.02898 -0.01228 -0.03045 -0.01103 -0.03255 C -0.00425 -0.04347 -0.01228 -0.03297 -0.00536 -0.04599 C -0.0041 -0.0483 -0.00221 -0.04977 -0.00095 -0.05187 C 0.00598 -0.063 -0.00331 -0.05229 0.00772 -0.06342 C 0.0222 -0.0924 0.00646 -0.06258 0.01779 -0.08064 C 0.0189 -0.08232 0.01953 -0.08463 0.02063 -0.08631 C 0.02331 -0.09051 0.02646 -0.09408 0.02929 -0.09786 C 0.03071 -0.09975 0.03197 -0.10206 0.03354 -0.10374 C 0.03559 -0.10563 0.03748 -0.10752 0.03921 -0.10941 C 0.04063 -0.11067 0.04205 -0.11193 0.04346 -0.11319 C 0.04756 -0.11697 0.05071 -0.1218 0.05512 -0.12474 C 0.07354 -0.13713 0.04457 -0.11823 0.06945 -0.13251 C 0.07338 -0.13461 0.07732 -0.13755 0.08094 -0.14007 C 0.08299 -0.14133 0.08472 -0.14301 0.08677 -0.14406 C 0.09039 -0.14553 0.09496 -0.14742 0.09842 -0.14973 C 0.09984 -0.15078 0.1011 -0.15267 0.10252 -0.15351 C 0.10488 -0.15477 0.10756 -0.15477 0.10992 -0.1554 C 0.11165 -0.15603 0.1137 -0.15666 0.11559 -0.15729 C 0.12189 -0.15666 0.12803 -0.15687 0.13417 -0.1554 C 0.13716 -0.15477 0.13984 -0.15246 0.14283 -0.15162 C 0.1485 -0.15015 0.15638 -0.14826 0.16157 -0.14595 L 0.17449 -0.14007 C 0.1759 -0.13944 0.17732 -0.1386 0.1789 -0.13818 C 0.18614 -0.13587 0.18268 -0.13713 0.18897 -0.1344 C 0.19039 -0.13314 0.19165 -0.13146 0.19323 -0.13062 C 0.19606 -0.12894 0.19937 -0.12894 0.20189 -0.12663 L 0.21055 -0.11907 L 0.2148 -0.11508 C 0.22205 -0.1008 0.21275 -0.11844 0.22205 -0.10374 C 0.22315 -0.10185 0.22378 -0.09954 0.22488 -0.09786 C 0.22803 -0.09324 0.23244 -0.08967 0.23496 -0.08442 C 0.24913 -0.05628 0.2348 -0.08589 0.24362 -0.06531 C 0.24457 -0.06321 0.24583 -0.06153 0.24646 -0.05943 C 0.24772 -0.05586 0.24772 -0.05124 0.24945 -0.04788 C 0.25039 -0.04599 0.25149 -0.04431 0.25228 -0.04221 C 0.25354 -0.03906 0.25449 -0.03192 0.25512 -0.02877 C 0.25606 -0.02499 0.25701 -0.021 0.25811 -0.01722 L 0.26094 -0.00567 C 0.26142 -0.00315 0.26189 -0.00063 0.26236 0.00189 C 0.26299 0.00567 0.26331 0.00966 0.26378 0.01344 C 0.26472 0.01995 0.26567 0.02625 0.26661 0.03276 L 0.26819 0.0422 C 0.26866 0.05186 0.26882 0.06152 0.2696 0.07097 C 0.26976 0.07307 0.27071 0.07475 0.27102 0.07685 C 0.27165 0.08189 0.27181 0.08714 0.27244 0.09218 C 0.27291 0.09596 0.27338 0.09995 0.27386 0.10373 L 0.27669 0.09218 C 0.27716 0.09029 0.27779 0.0884 0.27827 0.08651 C 0.27858 0.08462 0.28016 0.07517 0.2811 0.07307 C 0.28268 0.06887 0.28488 0.0653 0.28677 0.06152 C 0.28772 0.05963 0.2885 0.05732 0.28976 0.05564 L 0.29842 0.04409 C 0.29984 0.0422 0.30142 0.04052 0.30268 0.03842 C 0.31102 0.02373 0.30283 0.03632 0.31134 0.02688 C 0.31291 0.0252 0.31401 0.02289 0.31559 0.02121 C 0.31937 0.0168 0.3263 0.01092 0.33008 0.00777 C 0.33559 0.00273 0.33275 0.00462 0.33874 0.00189 L 0.34724 -0.00567 C 0.34882 -0.00693 0.34992 -0.00903 0.35165 -0.00966 L 0.35874 -0.01155 C 0.36567 -0.01764 0.36079 -0.01428 0.37039 -0.01722 C 0.37417 -0.01848 0.37795 -0.02016 0.38189 -0.021 C 0.39055 -0.02331 0.38677 -0.02205 0.39338 -0.02499 C 0.40394 -0.02436 0.41449 -0.02394 0.42504 -0.0231 C 0.43417 -0.02226 0.43354 -0.02142 0.44094 -0.01911 C 0.44331 -0.01848 0.44567 -0.01785 0.44803 -0.01722 C 0.45008 -0.01596 0.45181 -0.01449 0.45386 -0.01344 C 0.45575 -0.01239 0.45764 -0.01218 0.45953 -0.01155 C 0.47401 -0.00588 0.45165 -0.01365 0.4696 -0.00756 C 0.47118 -0.0063 0.47244 -0.00483 0.47401 -0.00378 C 0.48126 0.00105 0.47795 -0.0063 0.48693 0.00588 L 0.49559 0.01722 C 0.49701 0.01932 0.49874 0.02079 0.49984 0.0231 C 0.50378 0.03066 0.50142 0.02751 0.50709 0.03276 C 0.51543 0.04913 0.50551 0.02835 0.51149 0.04409 C 0.51622 0.05669 0.51354 0.04157 0.51716 0.06152 C 0.51764 0.06404 0.51811 0.06656 0.51858 0.06908 C 0.51953 0.07307 0.52157 0.08063 0.52157 0.08084 L 0.52441 0.06908 C 0.52488 0.06719 0.52504 0.06509 0.52583 0.06341 C 0.52677 0.06152 0.52787 0.05963 0.52866 0.05753 C 0.53149 0.04997 0.52835 0.05312 0.53307 0.04619 C 0.54016 0.03528 0.53937 0.03653 0.54598 0.03066 C 0.54992 0.02373 0.55023 0.02184 0.55606 0.01722 C 0.55732 0.01638 0.5589 0.01596 0.56031 0.01533 C 0.56189 0.01407 0.56315 0.0126 0.56472 0.01155 C 0.56787 0.00903 0.57118 0.00693 0.5748 0.00588 C 0.57716 0.00504 0.57953 0.00462 0.58205 0.00378 C 0.58583 0.00273 0.58976 0.00168 0.59354 4.28811E-6 C 0.59496 -0.00063 0.59638 -0.00168 0.59779 -0.00189 C 0.60976 -0.00357 0.63386 -0.00567 0.63386 -0.00546 C 0.64252 -0.00504 0.65118 -0.00504 0.65968 -0.00378 C 0.66362 -0.00315 0.67118 4.28811E-6 0.67118 0.00021 C 0.68866 0.01155 0.66709 -0.00315 0.68126 0.00777 C 0.68315 0.00903 0.6852 0.01029 0.68709 0.01155 C 0.69827 0.02646 0.68394 0.00861 0.69716 0.02121 C 0.70315 0.02688 0.7 0.02604 0.70441 0.03276 C 0.72142 0.05816 0.70457 0.03108 0.72157 0.05375 C 0.72283 0.05543 0.72362 0.05753 0.72457 0.05963 C 0.72614 0.06593 0.72598 0.06635 0.72882 0.07307 C 0.72976 0.07496 0.73086 0.07664 0.73165 0.07874 C 0.73291 0.08189 0.7337 0.08504 0.73464 0.0884 C 0.73606 0.08441 0.74079 0.07097 0.74331 0.06719 C 0.74441 0.06551 0.74614 0.06488 0.74756 0.06341 C 0.74913 0.06173 0.75055 0.05963 0.75181 0.05753 C 0.75291 0.05585 0.75323 0.05312 0.7548 0.05186 C 0.75638 0.05039 0.75858 0.0506 0.76047 0.04997 C 0.76189 0.04871 0.76331 0.04724 0.76488 0.04619 C 0.78094 0.03381 0.78236 0.04283 0.81228 0.04409 C 0.81527 0.04472 0.81827 0.04493 0.82094 0.04619 C 0.82268 0.04682 0.82378 0.04871 0.82535 0.04997 C 0.82897 0.0527 0.83228 0.05396 0.83543 0.05753 C 0.85023 0.07517 0.83858 0.06425 0.84835 0.07307 C 0.85197 0.08735 0.84709 0.0695 0.8526 0.08441 C 0.85338 0.0863 0.85338 0.0884 0.85401 0.09029 C 0.85685 0.09827 0.85984 0.10331 0.86126 0.11129 C 0.86142 0.11192 0.86126 0.11255 0.86126 0.11339 L 0.85984 0.10373 " pathEditMode="relative" rAng="0" ptsTypes="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35" y="-6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 bwMode="auto">
          <a:xfrm>
            <a:off x="873919" y="2053482"/>
            <a:ext cx="8331200" cy="416211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800" dirty="0" smtClean="0"/>
              <a:t>„Ez már annyira kicsi valószínűségű, hogy lehetetlen.”</a:t>
            </a:r>
          </a:p>
          <a:p>
            <a:pPr>
              <a:spcAft>
                <a:spcPts val="600"/>
              </a:spcAft>
            </a:pPr>
            <a:endParaRPr lang="hu-HU" sz="2800" dirty="0" smtClean="0"/>
          </a:p>
          <a:p>
            <a:pPr algn="ctr">
              <a:spcAft>
                <a:spcPts val="600"/>
              </a:spcAft>
            </a:pPr>
            <a:r>
              <a:rPr lang="hu-HU" sz="2800" dirty="0" smtClean="0"/>
              <a:t>Tapasztalat és absztrakció</a:t>
            </a:r>
          </a:p>
          <a:p>
            <a:pPr algn="ctr">
              <a:spcAft>
                <a:spcPts val="600"/>
              </a:spcAft>
            </a:pP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 a határ?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439912" y="467469"/>
            <a:ext cx="7437381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Lehetetlen </a:t>
            </a:r>
            <a:r>
              <a:rPr lang="hu-HU" sz="4000" b="1" dirty="0" smtClean="0">
                <a:latin typeface="Arial Rounded MT Bold" pitchFamily="34" charset="0"/>
              </a:rPr>
              <a:t>a hallgatók szerint</a:t>
            </a:r>
            <a:endParaRPr lang="hu-HU" sz="40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5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16" y="179437"/>
            <a:ext cx="2267447" cy="1604219"/>
          </a:xfrm>
          <a:prstGeom prst="rect">
            <a:avLst/>
          </a:prstGeom>
        </p:spPr>
      </p:pic>
      <p:sp>
        <p:nvSpPr>
          <p:cNvPr id="13" name="Lekerekített téglalap 12"/>
          <p:cNvSpPr/>
          <p:nvPr/>
        </p:nvSpPr>
        <p:spPr bwMode="auto">
          <a:xfrm>
            <a:off x="873919" y="2053482"/>
            <a:ext cx="8331200" cy="416211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„Lehetetlen esemény az olyan esemény, amelyik biztosan nem következik be a kísérlet elvégzésekor.” </a:t>
            </a:r>
            <a:r>
              <a:rPr lang="hu-HU" sz="2800" dirty="0" smtClean="0"/>
              <a:t>(Sulinet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„A lehetetlen esemény sohasem következik be, valószínűsége 0.” (12. </a:t>
            </a:r>
            <a:r>
              <a:rPr lang="hu-HU" sz="2800" dirty="0" err="1" smtClean="0"/>
              <a:t>tk</a:t>
            </a:r>
            <a:r>
              <a:rPr lang="hu-HU" sz="2800" dirty="0" smtClean="0"/>
              <a:t>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„Egy esemény lehetetlen esemény, ha semmilyen kimenetel esetén nem következik be.” </a:t>
            </a:r>
            <a:r>
              <a:rPr lang="hu-HU" sz="2800" dirty="0" smtClean="0"/>
              <a:t>(</a:t>
            </a:r>
            <a:r>
              <a:rPr lang="hu-HU" sz="2800" dirty="0" err="1" smtClean="0"/>
              <a:t>Wikipedia</a:t>
            </a:r>
            <a:r>
              <a:rPr lang="hu-HU" sz="2800" dirty="0" smtClean="0"/>
              <a:t>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7437381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Lehetetlen médiában</a:t>
            </a:r>
            <a:endParaRPr lang="hu-HU" sz="40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Alkalmazás</a:t>
            </a:r>
            <a:endParaRPr lang="hu-HU" sz="4000" b="1" dirty="0">
              <a:latin typeface="Arial Rounded MT Bold" pitchFamily="34" charset="0"/>
            </a:endParaRPr>
          </a:p>
        </p:txBody>
      </p:sp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426"/>
            <a:ext cx="10069512" cy="51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7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Alkalmazás</a:t>
            </a:r>
            <a:endParaRPr lang="hu-HU" sz="4000" b="1" dirty="0">
              <a:latin typeface="Arial Rounded MT Bold" pitchFamily="34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1419"/>
            <a:ext cx="10080625" cy="50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2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8775" y="449263"/>
            <a:ext cx="93614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4000" b="1" dirty="0" smtClean="0">
                <a:latin typeface="Arial Rounded MT Bold" pitchFamily="34" charset="0"/>
              </a:rPr>
              <a:t>NAT</a:t>
            </a:r>
            <a:endParaRPr lang="hu-HU" sz="4000" b="1" dirty="0">
              <a:latin typeface="Arial Rounded MT Bold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873919" y="2282018"/>
            <a:ext cx="8331200" cy="308199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800" dirty="0"/>
              <a:t>„A matematikai kompetencia azt jelenti, hogy felismerjük az alapvető matematikai elveket és törvényszerűségeket a hétköznapi helyzetekben, elősegítve a problémák megoldását a mindennapokban, otthon és a munkahelyen</a:t>
            </a:r>
            <a:r>
              <a:rPr lang="hu-HU" sz="2800" dirty="0" smtClean="0"/>
              <a:t>.” (2012</a:t>
            </a:r>
            <a:r>
              <a:rPr lang="hu-HU" sz="2800" dirty="0"/>
              <a:t>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2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1285</Words>
  <Application>Microsoft Office PowerPoint</Application>
  <PresentationFormat>Egyéni</PresentationFormat>
  <Paragraphs>619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Arial Rounded MT Bold</vt:lpstr>
      <vt:lpstr>Calibri</vt:lpstr>
      <vt:lpstr>Times New Roman</vt:lpstr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wg</dc:creator>
  <cp:lastModifiedBy>Wintsche Gergely</cp:lastModifiedBy>
  <cp:revision>209</cp:revision>
  <cp:lastPrinted>1601-01-01T00:00:00Z</cp:lastPrinted>
  <dcterms:created xsi:type="dcterms:W3CDTF">2009-04-16T09:32:33Z</dcterms:created>
  <dcterms:modified xsi:type="dcterms:W3CDTF">2016-01-22T21:50:39Z</dcterms:modified>
</cp:coreProperties>
</file>