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media1.gif" ContentType="video/unknow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74" r:id="rId4"/>
    <p:sldId id="275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287" r:id="rId13"/>
    <p:sldId id="284" r:id="rId14"/>
    <p:sldId id="285" r:id="rId15"/>
    <p:sldId id="286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5050"/>
    <a:srgbClr val="BC8F00"/>
    <a:srgbClr val="FFFF99"/>
    <a:srgbClr val="D6E3EA"/>
    <a:srgbClr val="000080"/>
    <a:srgbClr val="00CCFF"/>
    <a:srgbClr val="FFCC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73535" autoAdjust="0"/>
  </p:normalViewPr>
  <p:slideViewPr>
    <p:cSldViewPr>
      <p:cViewPr>
        <p:scale>
          <a:sx n="46" d="100"/>
          <a:sy n="46" d="100"/>
        </p:scale>
        <p:origin x="-1146" y="-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19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81488" y="0"/>
            <a:ext cx="3276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45180B-225B-4DF9-A67E-59F6EE60A0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530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3A407B5-5EC5-40B0-BB5D-A5E6CDE45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comes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previous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sum </a:t>
            </a:r>
            <a:r>
              <a:rPr lang="hu-HU" baseline="0" dirty="0" err="1" smtClean="0"/>
              <a:t>up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columns</a:t>
            </a:r>
            <a:r>
              <a:rPr lang="hu-HU" baseline="0" dirty="0" smtClean="0"/>
              <a:t>.</a:t>
            </a:r>
            <a:endParaRPr lang="hu-H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u-HU" dirty="0" smtClean="0"/>
              <a:t>Classic </a:t>
            </a:r>
            <a:r>
              <a:rPr lang="hu-HU" dirty="0" err="1" smtClean="0"/>
              <a:t>problem</a:t>
            </a:r>
            <a:r>
              <a:rPr lang="hu-HU" dirty="0" smtClean="0"/>
              <a:t>. </a:t>
            </a:r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properties</a:t>
            </a:r>
            <a:r>
              <a:rPr lang="hu-HU" dirty="0" smtClean="0"/>
              <a:t> </a:t>
            </a:r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depends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a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gene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If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allels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gene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they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different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and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dominant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above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other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Esp</a:t>
            </a:r>
            <a:r>
              <a:rPr lang="hu-HU" baseline="0" dirty="0" smtClean="0"/>
              <a:t>. The </a:t>
            </a:r>
            <a:r>
              <a:rPr lang="hu-HU" baseline="0" dirty="0" err="1" smtClean="0"/>
              <a:t>form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peas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roundish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closer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cube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There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some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genetic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based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diseases</a:t>
            </a:r>
            <a:r>
              <a:rPr lang="hu-HU" baseline="0" dirty="0" smtClean="0"/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 cell is said to be homozygous for a particular gene when identical alleles of the gene are present on both </a:t>
            </a:r>
            <a:r>
              <a:rPr lang="hu-HU" dirty="0" err="1" smtClean="0">
                <a:solidFill>
                  <a:srgbClr val="C00000"/>
                </a:solidFill>
              </a:rPr>
              <a:t>chromosomes</a:t>
            </a:r>
            <a:r>
              <a:rPr lang="hu-HU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 smtClean="0"/>
              <a:t>is heterozygous at a gene locus when its cells contain two different </a:t>
            </a:r>
            <a:r>
              <a:rPr lang="hu-HU" dirty="0" err="1" smtClean="0"/>
              <a:t>alleles</a:t>
            </a:r>
            <a:r>
              <a:rPr lang="en-US" dirty="0" smtClean="0"/>
              <a:t> of a gene.</a:t>
            </a:r>
            <a:endParaRPr lang="hu-H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u-HU" dirty="0" smtClean="0"/>
              <a:t>Red is </a:t>
            </a:r>
            <a:r>
              <a:rPr lang="hu-HU" dirty="0" err="1" smtClean="0"/>
              <a:t>dominant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yellow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recessive</a:t>
            </a:r>
            <a:r>
              <a:rPr lang="hu-HU" baseline="0" dirty="0" smtClean="0"/>
              <a:t>.</a:t>
            </a:r>
          </a:p>
          <a:p>
            <a:r>
              <a:rPr lang="hu-HU" baseline="0" dirty="0" err="1" smtClean="0"/>
              <a:t>If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both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parents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heterozygous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then</a:t>
            </a:r>
            <a:r>
              <a:rPr lang="hu-HU" baseline="0" dirty="0" smtClean="0"/>
              <a:t> (1/4)^61. (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fourth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sixty-one</a:t>
            </a:r>
            <a:r>
              <a:rPr lang="hu-HU" baseline="0" dirty="0" smtClean="0"/>
              <a:t>) </a:t>
            </a:r>
            <a:r>
              <a:rPr lang="hu-HU" baseline="0" dirty="0" err="1" smtClean="0"/>
              <a:t>If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parents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heterozygous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then</a:t>
            </a:r>
            <a:r>
              <a:rPr lang="hu-HU" baseline="0" dirty="0" smtClean="0"/>
              <a:t> (1/2)^61.  </a:t>
            </a:r>
            <a:r>
              <a:rPr lang="hu-HU" baseline="0" dirty="0" err="1" smtClean="0"/>
              <a:t>If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both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barents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homozygous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then</a:t>
            </a:r>
            <a:r>
              <a:rPr lang="hu-HU" baseline="0" dirty="0" smtClean="0"/>
              <a:t> 1.</a:t>
            </a:r>
          </a:p>
          <a:p>
            <a:r>
              <a:rPr lang="hu-HU" dirty="0" err="1" smtClean="0"/>
              <a:t>Recombination</a:t>
            </a:r>
            <a:r>
              <a:rPr lang="hu-HU" dirty="0" smtClean="0"/>
              <a:t> </a:t>
            </a:r>
            <a:r>
              <a:rPr lang="hu-HU" dirty="0" err="1" smtClean="0"/>
              <a:t>tables</a:t>
            </a:r>
            <a:r>
              <a:rPr lang="hu-HU" dirty="0" smtClean="0"/>
              <a:t>.</a:t>
            </a:r>
            <a:r>
              <a:rPr lang="hu-HU" baseline="0" dirty="0" smtClean="0"/>
              <a:t> Both of </a:t>
            </a:r>
            <a:r>
              <a:rPr lang="hu-HU" baseline="0" dirty="0" err="1" smtClean="0"/>
              <a:t>them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heterozygous</a:t>
            </a:r>
            <a:r>
              <a:rPr lang="hu-HU" baseline="0" dirty="0" smtClean="0"/>
              <a:t>.</a:t>
            </a:r>
          </a:p>
          <a:p>
            <a:r>
              <a:rPr lang="hu-HU" baseline="0" dirty="0" err="1" smtClean="0"/>
              <a:t>If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parent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heterozygous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probability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event</a:t>
            </a:r>
            <a:r>
              <a:rPr lang="hu-HU" baseline="0" dirty="0" smtClean="0"/>
              <a:t> is (1/2)^58, </a:t>
            </a:r>
            <a:r>
              <a:rPr lang="hu-HU" baseline="0" dirty="0" err="1" smtClean="0"/>
              <a:t>otherwise</a:t>
            </a:r>
            <a:r>
              <a:rPr lang="hu-HU" baseline="0" dirty="0" smtClean="0"/>
              <a:t> 1.</a:t>
            </a:r>
          </a:p>
          <a:p>
            <a:r>
              <a:rPr lang="hu-HU" baseline="0" dirty="0" smtClean="0"/>
              <a:t>1.</a:t>
            </a:r>
          </a:p>
          <a:p>
            <a:r>
              <a:rPr lang="hu-HU" baseline="0" dirty="0" smtClean="0"/>
              <a:t>The </a:t>
            </a:r>
            <a:r>
              <a:rPr lang="hu-HU" baseline="0" dirty="0" err="1" smtClean="0"/>
              <a:t>case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third</a:t>
            </a:r>
            <a:r>
              <a:rPr lang="hu-HU" baseline="0" dirty="0" smtClean="0"/>
              <a:t> line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be </a:t>
            </a:r>
            <a:r>
              <a:rPr lang="hu-HU" baseline="0" dirty="0" err="1" smtClean="0"/>
              <a:t>heterozygous</a:t>
            </a:r>
            <a:r>
              <a:rPr lang="hu-HU" baseline="0" dirty="0" smtClean="0"/>
              <a:t>. </a:t>
            </a:r>
          </a:p>
          <a:p>
            <a:r>
              <a:rPr lang="hu-HU" baseline="0" dirty="0" smtClean="0"/>
              <a:t> </a:t>
            </a:r>
            <a:endParaRPr lang="hu-H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u-HU" dirty="0" err="1" smtClean="0"/>
              <a:t>Let</a:t>
            </a:r>
            <a:r>
              <a:rPr lang="hu-HU" dirty="0" smtClean="0"/>
              <a:t> </a:t>
            </a:r>
            <a:r>
              <a:rPr lang="hu-HU" dirty="0" err="1" smtClean="0"/>
              <a:t>us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subject</a:t>
            </a:r>
            <a:r>
              <a:rPr lang="hu-HU" dirty="0" smtClean="0"/>
              <a:t> and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dice</a:t>
            </a:r>
            <a:r>
              <a:rPr lang="hu-HU" dirty="0" smtClean="0"/>
              <a:t>.</a:t>
            </a:r>
          </a:p>
          <a:p>
            <a:r>
              <a:rPr lang="hu-HU" dirty="0" smtClean="0"/>
              <a:t>Uniform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distribution</a:t>
            </a:r>
            <a:r>
              <a:rPr lang="hu-HU" baseline="0" dirty="0" smtClean="0"/>
              <a:t>.</a:t>
            </a:r>
            <a:endParaRPr lang="hu-H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u-HU" dirty="0" smtClean="0"/>
              <a:t>The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head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tail</a:t>
            </a:r>
            <a:r>
              <a:rPr lang="hu-HU" dirty="0" smtClean="0"/>
              <a:t> </a:t>
            </a:r>
            <a:r>
              <a:rPr lang="hu-HU" dirty="0" err="1" smtClean="0"/>
              <a:t>run</a:t>
            </a:r>
            <a:r>
              <a:rPr lang="hu-HU" dirty="0" smtClean="0"/>
              <a:t>.</a:t>
            </a:r>
            <a:endParaRPr lang="hu-H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8F274-150D-45F0-A870-AA61EEE8F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0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EA08-CDEB-4B71-A058-CC7E5ACE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3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3C36-9D1B-4F52-B81C-6F7790E82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9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F1B50-8741-47BA-A022-5492257B7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9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9BDD-1983-41CB-BBEE-84DABEDA4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3D9A6-14CD-4133-B276-0EABEA198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6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DBD6-CE82-4CC2-8BFE-34A5D923D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3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0B476-2138-4ADE-97DA-7AF127298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4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462C5-0248-4632-BD55-392340DB5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DA394-6B73-49A4-B27F-65C1C67CE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C38F-BDD2-4DD3-BDAF-654522DE9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7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0ECFAE-F3EE-4957-83FD-33EFFD705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hyperlink" Target="../../FILM/Rosenkrantz_Pol.m4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 bwMode="auto">
          <a:xfrm>
            <a:off x="389392" y="2636837"/>
            <a:ext cx="9299120" cy="19050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240088" y="7299325"/>
            <a:ext cx="6553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de-DE" sz="12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CME1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, 201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.0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7.0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zó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Poland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9392" y="827509"/>
            <a:ext cx="9361487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4000" b="1" dirty="0" err="1" smtClean="0">
                <a:latin typeface="Arial Rounded MT Bold" pitchFamily="34" charset="0"/>
              </a:rPr>
              <a:t>Generalization</a:t>
            </a:r>
            <a:endParaRPr lang="hu-HU" sz="4000" b="1" dirty="0">
              <a:latin typeface="Arial Rounded MT Bold" pitchFamily="34" charset="0"/>
            </a:endParaRPr>
          </a:p>
          <a:p>
            <a:pPr algn="ctr"/>
            <a:r>
              <a:rPr lang="hu-HU" sz="4000" b="1" dirty="0" err="1" smtClean="0">
                <a:latin typeface="Arial Rounded MT Bold" pitchFamily="34" charset="0"/>
              </a:rPr>
              <a:t>through</a:t>
            </a:r>
            <a:r>
              <a:rPr lang="hu-HU" sz="4000" b="1" dirty="0" smtClean="0">
                <a:latin typeface="Arial Rounded MT Bold" pitchFamily="34" charset="0"/>
              </a:rPr>
              <a:t> </a:t>
            </a:r>
            <a:r>
              <a:rPr lang="hu-HU" sz="4000" b="1" dirty="0" err="1" smtClean="0">
                <a:latin typeface="Arial Rounded MT Bold" pitchFamily="34" charset="0"/>
              </a:rPr>
              <a:t>problem</a:t>
            </a:r>
            <a:r>
              <a:rPr lang="hu-HU" sz="4000" b="1" dirty="0" smtClean="0">
                <a:latin typeface="Arial Rounded MT Bold" pitchFamily="34" charset="0"/>
              </a:rPr>
              <a:t> </a:t>
            </a:r>
            <a:r>
              <a:rPr lang="hu-HU" sz="4000" b="1" dirty="0" err="1" smtClean="0">
                <a:latin typeface="Arial Rounded MT Bold" pitchFamily="34" charset="0"/>
              </a:rPr>
              <a:t>solving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491921" y="4809305"/>
            <a:ext cx="5038725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u-HU" dirty="0">
                <a:latin typeface="Arial Rounded MT Bold" pitchFamily="34" charset="0"/>
              </a:rPr>
              <a:t>Gergely </a:t>
            </a:r>
            <a:r>
              <a:rPr lang="hu-HU" dirty="0" err="1">
                <a:latin typeface="Arial Rounded MT Bold" pitchFamily="34" charset="0"/>
              </a:rPr>
              <a:t>Wintsche</a:t>
            </a:r>
            <a:endParaRPr lang="hu-HU" dirty="0"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Arial Rounded MT Bold" pitchFamily="34" charset="0"/>
              </a:rPr>
              <a:t>Mathematics Teaching and Didactic Center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u-HU" dirty="0" err="1">
                <a:latin typeface="Arial Rounded MT Bold" pitchFamily="34" charset="0"/>
              </a:rPr>
              <a:t>Faculty</a:t>
            </a:r>
            <a:r>
              <a:rPr lang="hu-HU" dirty="0">
                <a:latin typeface="Arial Rounded MT Bold" pitchFamily="34" charset="0"/>
              </a:rPr>
              <a:t> of Science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u-HU" dirty="0" smtClean="0">
                <a:latin typeface="Arial Rounded MT Bold" pitchFamily="34" charset="0"/>
              </a:rPr>
              <a:t>Eötvös Loránd University, Budapest</a:t>
            </a:r>
            <a:endParaRPr lang="hu-HU" dirty="0">
              <a:latin typeface="Arial Rounded MT Bold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92112" y="2651092"/>
            <a:ext cx="9296400" cy="189074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hu-HU" sz="3600" b="1" dirty="0" smtClean="0">
                <a:latin typeface="Arial Rounded MT Bold" pitchFamily="34" charset="0"/>
              </a:rPr>
              <a:t>Part  </a:t>
            </a:r>
            <a:r>
              <a:rPr lang="hu-HU" sz="3600" b="1" dirty="0" err="1" smtClean="0">
                <a:latin typeface="Arial Rounded MT Bold" pitchFamily="34" charset="0"/>
              </a:rPr>
              <a:t>III</a:t>
            </a:r>
            <a:r>
              <a:rPr lang="hu-HU" sz="3600" b="1" dirty="0" smtClean="0">
                <a:latin typeface="Arial Rounded MT Bold" pitchFamily="34" charset="0"/>
              </a:rPr>
              <a:t>. </a:t>
            </a:r>
          </a:p>
          <a:p>
            <a:pPr algn="ctr">
              <a:spcBef>
                <a:spcPts val="600"/>
              </a:spcBef>
            </a:pPr>
            <a:r>
              <a:rPr lang="hu-HU" sz="3600" b="1" dirty="0" err="1" smtClean="0">
                <a:latin typeface="Arial Rounded MT Bold" pitchFamily="34" charset="0"/>
              </a:rPr>
              <a:t>Probability</a:t>
            </a:r>
            <a:r>
              <a:rPr lang="hu-HU" sz="3600" b="1" dirty="0" smtClean="0">
                <a:latin typeface="Arial Rounded MT Bold" pitchFamily="34" charset="0"/>
              </a:rPr>
              <a:t> </a:t>
            </a:r>
            <a:r>
              <a:rPr lang="hu-HU" sz="3600" b="1" dirty="0" err="1" smtClean="0">
                <a:latin typeface="Arial Rounded MT Bold" pitchFamily="34" charset="0"/>
              </a:rPr>
              <a:t>through</a:t>
            </a:r>
            <a:r>
              <a:rPr lang="hu-HU" sz="3600" b="1" dirty="0" smtClean="0">
                <a:latin typeface="Arial Rounded MT Bold" pitchFamily="34" charset="0"/>
              </a:rPr>
              <a:t> </a:t>
            </a:r>
            <a:r>
              <a:rPr lang="hu-HU" sz="3600" b="1" dirty="0" err="1" smtClean="0">
                <a:latin typeface="Arial Rounded MT Bold" pitchFamily="34" charset="0"/>
              </a:rPr>
              <a:t>statistics</a:t>
            </a:r>
            <a:endParaRPr lang="en-GB" sz="36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468311" y="1417637"/>
            <a:ext cx="9048751" cy="1828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00B05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hu-H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3112" y="1570037"/>
            <a:ext cx="8763000" cy="17526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smtClean="0">
                <a:latin typeface="Arial Rounded MT Bold" pitchFamily="34" charset="0"/>
              </a:rPr>
              <a:t>I </a:t>
            </a:r>
            <a:r>
              <a:rPr lang="hu-HU" sz="2400" dirty="0" err="1" smtClean="0">
                <a:latin typeface="Arial Rounded MT Bold" pitchFamily="34" charset="0"/>
              </a:rPr>
              <a:t>say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that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it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will</a:t>
            </a:r>
            <a:r>
              <a:rPr lang="hu-HU" sz="2400" dirty="0" smtClean="0">
                <a:latin typeface="Arial Rounded MT Bold" pitchFamily="34" charset="0"/>
              </a:rPr>
              <a:t> be </a:t>
            </a:r>
            <a:r>
              <a:rPr lang="hu-HU" sz="2400" dirty="0" err="1" smtClean="0">
                <a:latin typeface="Arial Rounded MT Bold" pitchFamily="34" charset="0"/>
              </a:rPr>
              <a:t>easier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to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deal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with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cumulative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numbers</a:t>
            </a:r>
            <a:r>
              <a:rPr lang="hu-HU" sz="2400" dirty="0" smtClean="0">
                <a:latin typeface="Arial Rounded MT Bold" pitchFamily="34" charset="0"/>
              </a:rPr>
              <a:t>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i="1" dirty="0" smtClean="0">
                <a:latin typeface="Arial Rounded MT Bold" pitchFamily="34" charset="0"/>
              </a:rPr>
              <a:t>A</a:t>
            </a:r>
            <a:r>
              <a:rPr lang="hu-HU" sz="2400" i="1" baseline="-25000" dirty="0" smtClean="0">
                <a:latin typeface="Arial Rounded MT Bold" pitchFamily="34" charset="0"/>
              </a:rPr>
              <a:t>n</a:t>
            </a:r>
            <a:r>
              <a:rPr lang="hu-HU" sz="2400" dirty="0" smtClean="0">
                <a:latin typeface="Arial Rounded MT Bold" pitchFamily="34" charset="0"/>
              </a:rPr>
              <a:t>(</a:t>
            </a:r>
            <a:r>
              <a:rPr lang="hu-HU" sz="2400" i="1" dirty="0" smtClean="0">
                <a:latin typeface="Arial Rounded MT Bold" pitchFamily="34" charset="0"/>
              </a:rPr>
              <a:t>x</a:t>
            </a:r>
            <a:r>
              <a:rPr lang="hu-HU" sz="2400" dirty="0" smtClean="0">
                <a:latin typeface="Arial Rounded MT Bold" pitchFamily="34" charset="0"/>
              </a:rPr>
              <a:t>):= The </a:t>
            </a:r>
            <a:r>
              <a:rPr lang="hu-HU" sz="2400" dirty="0" err="1" smtClean="0">
                <a:latin typeface="Arial Rounded MT Bold" pitchFamily="34" charset="0"/>
              </a:rPr>
              <a:t>number</a:t>
            </a:r>
            <a:r>
              <a:rPr lang="hu-HU" sz="2400" dirty="0" smtClean="0">
                <a:latin typeface="Arial Rounded MT Bold" pitchFamily="34" charset="0"/>
              </a:rPr>
              <a:t> of </a:t>
            </a:r>
            <a:r>
              <a:rPr lang="hu-HU" sz="2400" dirty="0" err="1" smtClean="0">
                <a:latin typeface="Arial Rounded MT Bold" pitchFamily="34" charset="0"/>
              </a:rPr>
              <a:t>sequences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of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length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i="1" dirty="0" smtClean="0">
                <a:latin typeface="Arial Rounded MT Bold" pitchFamily="34" charset="0"/>
              </a:rPr>
              <a:t>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in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which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longest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run</a:t>
            </a:r>
            <a:r>
              <a:rPr lang="hu-HU" sz="2400" dirty="0" smtClean="0">
                <a:latin typeface="Arial Rounded MT Bold" pitchFamily="34" charset="0"/>
              </a:rPr>
              <a:t> of </a:t>
            </a:r>
            <a:r>
              <a:rPr lang="hu-HU" sz="2400" dirty="0" err="1" smtClean="0">
                <a:latin typeface="Arial Rounded MT Bold" pitchFamily="34" charset="0"/>
              </a:rPr>
              <a:t>heads</a:t>
            </a:r>
            <a:r>
              <a:rPr lang="hu-HU" sz="2400" dirty="0" smtClean="0">
                <a:latin typeface="Arial Rounded MT Bold" pitchFamily="34" charset="0"/>
              </a:rPr>
              <a:t> is </a:t>
            </a:r>
            <a:r>
              <a:rPr lang="hu-HU" sz="2400" dirty="0" err="1" smtClean="0">
                <a:latin typeface="Arial Rounded MT Bold" pitchFamily="34" charset="0"/>
              </a:rPr>
              <a:t>at</a:t>
            </a:r>
            <a:r>
              <a:rPr lang="hu-HU" sz="2400" dirty="0" smtClean="0">
                <a:latin typeface="Arial Rounded MT Bold" pitchFamily="34" charset="0"/>
              </a:rPr>
              <a:t> most </a:t>
            </a:r>
            <a:r>
              <a:rPr lang="hu-HU" sz="2400" i="1" dirty="0" smtClean="0">
                <a:latin typeface="Arial Rounded MT Bold" pitchFamily="34" charset="0"/>
              </a:rPr>
              <a:t>x</a:t>
            </a:r>
            <a:r>
              <a:rPr lang="hu-HU" sz="2400" dirty="0" smtClean="0">
                <a:latin typeface="Arial Rounded MT Bold" pitchFamily="34" charset="0"/>
              </a:rPr>
              <a:t>.</a:t>
            </a:r>
            <a:endParaRPr lang="hu-HU" sz="2400" dirty="0">
              <a:latin typeface="Arial Rounded MT Bold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hu-HU" sz="2400" i="1" baseline="-25000" dirty="0" smtClean="0"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fld id="{191D9B7D-CA6A-47E5-9F17-5336D7AE230F}" type="slidenum">
              <a:rPr lang="hu-HU" sz="1200" b="1">
                <a:solidFill>
                  <a:schemeClr val="accent1">
                    <a:lumMod val="50000"/>
                  </a:schemeClr>
                </a:solidFill>
              </a:rPr>
              <a:pPr algn="ctr" eaLnBrk="1"/>
              <a:t>10</a:t>
            </a:fld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statistic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Head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runs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99" y="524238"/>
            <a:ext cx="1006721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hu-HU" sz="4000" b="1" dirty="0" smtClean="0">
                <a:latin typeface="Arial Rounded MT Bold" pitchFamily="34" charset="0"/>
              </a:rPr>
              <a:t>Head </a:t>
            </a:r>
            <a:r>
              <a:rPr lang="hu-HU" sz="4000" b="1" dirty="0" err="1" smtClean="0">
                <a:latin typeface="Arial Rounded MT Bold" pitchFamily="34" charset="0"/>
              </a:rPr>
              <a:t>run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408125"/>
              </p:ext>
            </p:extLst>
          </p:nvPr>
        </p:nvGraphicFramePr>
        <p:xfrm>
          <a:off x="1368944" y="3353117"/>
          <a:ext cx="7405168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524"/>
                <a:gridCol w="571012"/>
                <a:gridCol w="698079"/>
                <a:gridCol w="698079"/>
                <a:gridCol w="698079"/>
                <a:gridCol w="698079"/>
                <a:gridCol w="698079"/>
                <a:gridCol w="698079"/>
                <a:gridCol w="698079"/>
                <a:gridCol w="698079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hu-HU" dirty="0" err="1" smtClean="0">
                          <a:latin typeface="Arial Rounded MT Bold" pitchFamily="34" charset="0"/>
                        </a:rPr>
                        <a:t>Exactly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i="1" dirty="0" smtClean="0">
                          <a:latin typeface="Arial Rounded MT Bold" pitchFamily="34" charset="0"/>
                        </a:rPr>
                        <a:t>k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long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head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run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0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5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6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…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rowSpan="8"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latin typeface="Arial Rounded MT Bold" pitchFamily="34" charset="0"/>
                        </a:rPr>
                        <a:t>n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long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series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0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5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7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8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8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15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16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5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29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31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32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6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44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56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61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63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64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…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459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468311" y="960437"/>
            <a:ext cx="9048751" cy="26289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00B05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hu-H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96912" y="960437"/>
            <a:ext cx="8839200" cy="25146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Let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us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see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i="1" dirty="0" smtClean="0">
                <a:latin typeface="Arial Rounded MT Bold" pitchFamily="34" charset="0"/>
              </a:rPr>
              <a:t>k</a:t>
            </a:r>
            <a:r>
              <a:rPr lang="hu-HU" sz="2400" dirty="0" smtClean="0">
                <a:latin typeface="Arial Rounded MT Bold" pitchFamily="34" charset="0"/>
              </a:rPr>
              <a:t> = 3 </a:t>
            </a:r>
            <a:r>
              <a:rPr lang="hu-HU" sz="2400" dirty="0" err="1" smtClean="0">
                <a:latin typeface="Arial Rounded MT Bold" pitchFamily="34" charset="0"/>
              </a:rPr>
              <a:t>case</a:t>
            </a:r>
            <a:r>
              <a:rPr lang="hu-HU" sz="2400" dirty="0" smtClean="0">
                <a:latin typeface="Arial Rounded MT Bold" pitchFamily="34" charset="0"/>
              </a:rPr>
              <a:t> more </a:t>
            </a:r>
            <a:r>
              <a:rPr lang="hu-HU" sz="2400" dirty="0" err="1" smtClean="0">
                <a:latin typeface="Arial Rounded MT Bold" pitchFamily="34" charset="0"/>
              </a:rPr>
              <a:t>accurately</a:t>
            </a:r>
            <a:r>
              <a:rPr lang="hu-HU" sz="24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smtClean="0">
                <a:latin typeface="Arial Rounded MT Bold" pitchFamily="34" charset="0"/>
              </a:rPr>
              <a:t>The </a:t>
            </a:r>
            <a:r>
              <a:rPr lang="hu-HU" sz="2400" dirty="0" err="1" smtClean="0">
                <a:latin typeface="Arial Rounded MT Bold" pitchFamily="34" charset="0"/>
              </a:rPr>
              <a:t>trivial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question</a:t>
            </a:r>
            <a:r>
              <a:rPr lang="hu-HU" sz="2400" dirty="0" smtClean="0">
                <a:latin typeface="Arial Rounded MT Bold" pitchFamily="34" charset="0"/>
              </a:rPr>
              <a:t>: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If</a:t>
            </a:r>
            <a:r>
              <a:rPr lang="hu-HU" sz="2400" dirty="0" smtClean="0">
                <a:latin typeface="Arial Rounded MT Bold" pitchFamily="34" charset="0"/>
              </a:rPr>
              <a:t> n = 1, 2 </a:t>
            </a:r>
            <a:r>
              <a:rPr lang="hu-HU" sz="2400" dirty="0" err="1" smtClean="0">
                <a:latin typeface="Arial Rounded MT Bold" pitchFamily="34" charset="0"/>
              </a:rPr>
              <a:t>or</a:t>
            </a:r>
            <a:r>
              <a:rPr lang="hu-HU" sz="2400" dirty="0" smtClean="0">
                <a:latin typeface="Arial Rounded MT Bold" pitchFamily="34" charset="0"/>
              </a:rPr>
              <a:t> 3 </a:t>
            </a:r>
            <a:r>
              <a:rPr lang="hu-HU" sz="2400" dirty="0" err="1" smtClean="0">
                <a:latin typeface="Arial Rounded MT Bold" pitchFamily="34" charset="0"/>
              </a:rPr>
              <a:t>then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how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many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outcomes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are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favourable</a:t>
            </a:r>
            <a:r>
              <a:rPr lang="hu-HU" sz="2400" dirty="0" smtClean="0">
                <a:latin typeface="Arial Rounded MT Bold" pitchFamily="34" charset="0"/>
              </a:rPr>
              <a:t>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hu-HU" sz="2400" dirty="0">
              <a:latin typeface="Arial Rounded MT Bold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If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i="1" dirty="0" smtClean="0">
                <a:latin typeface="Arial Rounded MT Bold" pitchFamily="34" charset="0"/>
              </a:rPr>
              <a:t>n</a:t>
            </a:r>
            <a:r>
              <a:rPr lang="hu-HU" sz="2400" dirty="0" smtClean="0">
                <a:latin typeface="Arial Rounded MT Bold" pitchFamily="34" charset="0"/>
              </a:rPr>
              <a:t> ≤ 3 </a:t>
            </a:r>
            <a:r>
              <a:rPr lang="hu-HU" sz="2400" dirty="0" err="1" smtClean="0">
                <a:latin typeface="Arial Rounded MT Bold" pitchFamily="34" charset="0"/>
              </a:rPr>
              <a:t>then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i="1" dirty="0" smtClean="0">
                <a:latin typeface="Arial Rounded MT Bold" pitchFamily="34" charset="0"/>
              </a:rPr>
              <a:t>A</a:t>
            </a:r>
            <a:r>
              <a:rPr lang="hu-HU" sz="2400" i="1" baseline="-25000" dirty="0" smtClean="0">
                <a:latin typeface="Arial Rounded MT Bold" pitchFamily="34" charset="0"/>
              </a:rPr>
              <a:t>n</a:t>
            </a:r>
            <a:r>
              <a:rPr lang="hu-HU" sz="2400" dirty="0" smtClean="0">
                <a:latin typeface="Arial Rounded MT Bold" pitchFamily="34" charset="0"/>
              </a:rPr>
              <a:t>(3) = 2</a:t>
            </a:r>
            <a:r>
              <a:rPr lang="hu-HU" sz="2400" i="1" baseline="30000" dirty="0" smtClean="0">
                <a:latin typeface="Arial Rounded MT Bold" pitchFamily="34" charset="0"/>
              </a:rPr>
              <a:t>n</a:t>
            </a:r>
            <a:r>
              <a:rPr lang="hu-HU" sz="2400" dirty="0" smtClean="0">
                <a:latin typeface="Arial Rounded MT Bold" pitchFamily="34" charset="0"/>
              </a:rPr>
              <a:t>  </a:t>
            </a:r>
            <a:r>
              <a:rPr lang="hu-HU" sz="2400" dirty="0" err="1" smtClean="0">
                <a:latin typeface="Arial Rounded MT Bold" pitchFamily="34" charset="0"/>
              </a:rPr>
              <a:t>clearly</a:t>
            </a:r>
            <a:r>
              <a:rPr lang="hu-HU" sz="2400" dirty="0" smtClean="0">
                <a:latin typeface="Arial Rounded MT Bold" pitchFamily="34" charset="0"/>
              </a:rPr>
              <a:t> (</a:t>
            </a:r>
            <a:r>
              <a:rPr lang="hu-HU" sz="2400" dirty="0" err="1" smtClean="0">
                <a:latin typeface="Arial Rounded MT Bold" pitchFamily="34" charset="0"/>
              </a:rPr>
              <a:t>any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outcome</a:t>
            </a:r>
            <a:r>
              <a:rPr lang="hu-HU" sz="2400" dirty="0" smtClean="0">
                <a:latin typeface="Arial Rounded MT Bold" pitchFamily="34" charset="0"/>
              </a:rPr>
              <a:t> is OK).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fld id="{191D9B7D-CA6A-47E5-9F17-5336D7AE230F}" type="slidenum">
              <a:rPr lang="hu-HU" sz="1200" b="1">
                <a:solidFill>
                  <a:schemeClr val="accent1">
                    <a:lumMod val="50000"/>
                  </a:schemeClr>
                </a:solidFill>
              </a:rPr>
              <a:pPr algn="ctr" eaLnBrk="1"/>
              <a:t>11</a:t>
            </a:fld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statistic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Head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runs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99" y="274637"/>
            <a:ext cx="1006721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hu-HU" sz="4000" b="1" dirty="0" smtClean="0">
                <a:latin typeface="Arial Rounded MT Bold" pitchFamily="34" charset="0"/>
              </a:rPr>
              <a:t>Head </a:t>
            </a:r>
            <a:r>
              <a:rPr lang="hu-HU" sz="4000" b="1" dirty="0" err="1" smtClean="0">
                <a:latin typeface="Arial Rounded MT Bold" pitchFamily="34" charset="0"/>
              </a:rPr>
              <a:t>runs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sp>
        <p:nvSpPr>
          <p:cNvPr id="14" name="Lekerekített téglalap 13"/>
          <p:cNvSpPr/>
          <p:nvPr/>
        </p:nvSpPr>
        <p:spPr bwMode="auto">
          <a:xfrm>
            <a:off x="491546" y="4160837"/>
            <a:ext cx="9048751" cy="24384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00B05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hu-H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96912" y="4160837"/>
            <a:ext cx="8839200" cy="24384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What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could</a:t>
            </a:r>
            <a:r>
              <a:rPr lang="hu-HU" sz="2400" dirty="0" smtClean="0">
                <a:latin typeface="Arial Rounded MT Bold" pitchFamily="34" charset="0"/>
              </a:rPr>
              <a:t> be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beginning</a:t>
            </a:r>
            <a:r>
              <a:rPr lang="hu-HU" sz="2400" dirty="0" smtClean="0">
                <a:latin typeface="Arial Rounded MT Bold" pitchFamily="34" charset="0"/>
              </a:rPr>
              <a:t> of a series </a:t>
            </a:r>
            <a:r>
              <a:rPr lang="hu-HU" sz="2400" dirty="0" err="1" smtClean="0">
                <a:latin typeface="Arial Rounded MT Bold" pitchFamily="34" charset="0"/>
              </a:rPr>
              <a:t>if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i="1" dirty="0">
                <a:latin typeface="Arial Rounded MT Bold" pitchFamily="34" charset="0"/>
              </a:rPr>
              <a:t>n</a:t>
            </a:r>
            <a:r>
              <a:rPr lang="hu-HU" sz="2400" dirty="0">
                <a:latin typeface="Arial Rounded MT Bold" pitchFamily="34" charset="0"/>
              </a:rPr>
              <a:t> &gt; </a:t>
            </a:r>
            <a:r>
              <a:rPr lang="hu-HU" sz="2400" dirty="0" smtClean="0">
                <a:latin typeface="Arial Rounded MT Bold" pitchFamily="34" charset="0"/>
              </a:rPr>
              <a:t>3.</a:t>
            </a:r>
            <a:br>
              <a:rPr lang="hu-HU" sz="2400" dirty="0" smtClean="0">
                <a:latin typeface="Arial Rounded MT Bold" pitchFamily="34" charset="0"/>
              </a:rPr>
            </a:br>
            <a:r>
              <a:rPr lang="hu-HU" sz="2400" dirty="0" smtClean="0">
                <a:latin typeface="Arial Rounded MT Bold" pitchFamily="34" charset="0"/>
              </a:rPr>
              <a:t>  </a:t>
            </a:r>
            <a:endParaRPr lang="hu-HU" sz="2400" dirty="0" smtClean="0">
              <a:latin typeface="Arial Rounded MT Bold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If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i="1" dirty="0" smtClean="0">
                <a:latin typeface="Arial Rounded MT Bold" pitchFamily="34" charset="0"/>
              </a:rPr>
              <a:t>n</a:t>
            </a:r>
            <a:r>
              <a:rPr lang="hu-HU" sz="2400" dirty="0" smtClean="0">
                <a:latin typeface="Arial Rounded MT Bold" pitchFamily="34" charset="0"/>
              </a:rPr>
              <a:t> &gt; 3 </a:t>
            </a:r>
            <a:r>
              <a:rPr lang="hu-HU" sz="2400" dirty="0" err="1" smtClean="0">
                <a:latin typeface="Arial Rounded MT Bold" pitchFamily="34" charset="0"/>
              </a:rPr>
              <a:t>then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each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favorable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sequence</a:t>
            </a:r>
            <a:r>
              <a:rPr lang="hu-HU" sz="2400" dirty="0" smtClean="0">
                <a:latin typeface="Arial Rounded MT Bold" pitchFamily="34" charset="0"/>
              </a:rPr>
              <a:t> must </a:t>
            </a:r>
            <a:r>
              <a:rPr lang="hu-HU" sz="2400" dirty="0" err="1" smtClean="0">
                <a:latin typeface="Arial Rounded MT Bold" pitchFamily="34" charset="0"/>
              </a:rPr>
              <a:t>begin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with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br>
              <a:rPr lang="hu-HU" sz="2400" dirty="0" smtClean="0">
                <a:latin typeface="Arial Rounded MT Bold" pitchFamily="34" charset="0"/>
              </a:rPr>
            </a:br>
            <a:r>
              <a:rPr lang="hu-HU" sz="2400" dirty="0" smtClean="0">
                <a:latin typeface="Arial Rounded MT Bold" pitchFamily="34" charset="0"/>
              </a:rPr>
              <a:t>T, </a:t>
            </a:r>
            <a:r>
              <a:rPr lang="hu-HU" sz="2400" dirty="0" err="1" smtClean="0">
                <a:latin typeface="Arial Rounded MT Bold" pitchFamily="34" charset="0"/>
              </a:rPr>
              <a:t>HT</a:t>
            </a:r>
            <a:r>
              <a:rPr lang="hu-HU" sz="2400" dirty="0" smtClean="0">
                <a:latin typeface="Arial Rounded MT Bold" pitchFamily="34" charset="0"/>
              </a:rPr>
              <a:t>, </a:t>
            </a:r>
            <a:r>
              <a:rPr lang="hu-HU" sz="2400" dirty="0" err="1" smtClean="0">
                <a:latin typeface="Arial Rounded MT Bold" pitchFamily="34" charset="0"/>
              </a:rPr>
              <a:t>HHT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or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HHHT</a:t>
            </a:r>
            <a:r>
              <a:rPr lang="hu-HU" sz="2400" dirty="0" smtClean="0">
                <a:latin typeface="Arial Rounded MT Bold" pitchFamily="34" charset="0"/>
              </a:rPr>
              <a:t> and </a:t>
            </a:r>
            <a:r>
              <a:rPr lang="hu-HU" sz="2400" dirty="0" err="1" smtClean="0">
                <a:latin typeface="Arial Rounded MT Bold" pitchFamily="34" charset="0"/>
              </a:rPr>
              <a:t>it</a:t>
            </a:r>
            <a:r>
              <a:rPr lang="hu-HU" sz="2400" dirty="0" smtClean="0">
                <a:latin typeface="Arial Rounded MT Bold" pitchFamily="34" charset="0"/>
              </a:rPr>
              <a:t> is </a:t>
            </a:r>
            <a:r>
              <a:rPr lang="hu-HU" sz="2400" dirty="0" err="1" smtClean="0">
                <a:latin typeface="Arial Rounded MT Bold" pitchFamily="34" charset="0"/>
              </a:rPr>
              <a:t>followed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by</a:t>
            </a:r>
            <a:r>
              <a:rPr lang="hu-HU" sz="2400" dirty="0" smtClean="0">
                <a:latin typeface="Arial Rounded MT Bold" pitchFamily="34" charset="0"/>
              </a:rPr>
              <a:t> a </a:t>
            </a:r>
            <a:r>
              <a:rPr lang="hu-HU" sz="2400" dirty="0" err="1" smtClean="0">
                <a:latin typeface="Arial Rounded MT Bold" pitchFamily="34" charset="0"/>
              </a:rPr>
              <a:t>subsequence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having</a:t>
            </a:r>
            <a:r>
              <a:rPr lang="hu-HU" sz="2400" dirty="0" smtClean="0">
                <a:latin typeface="Arial Rounded MT Bold" pitchFamily="34" charset="0"/>
              </a:rPr>
              <a:t> no more </a:t>
            </a:r>
            <a:r>
              <a:rPr lang="hu-HU" sz="2400" dirty="0" err="1" smtClean="0">
                <a:latin typeface="Arial Rounded MT Bold" pitchFamily="34" charset="0"/>
              </a:rPr>
              <a:t>than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three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conseqcutive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heads</a:t>
            </a:r>
            <a:r>
              <a:rPr lang="hu-HU" sz="2400" dirty="0" smtClean="0">
                <a:latin typeface="Arial Rounded MT Bold" pitchFamily="34" charset="0"/>
              </a:rPr>
              <a:t>.</a:t>
            </a:r>
            <a:endParaRPr lang="hu-HU" sz="2400" i="1" baseline="-250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23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fld id="{191D9B7D-CA6A-47E5-9F17-5336D7AE230F}" type="slidenum">
              <a:rPr lang="hu-HU" sz="1200" b="1">
                <a:solidFill>
                  <a:schemeClr val="accent1">
                    <a:lumMod val="50000"/>
                  </a:schemeClr>
                </a:solidFill>
              </a:rPr>
              <a:pPr algn="ctr" eaLnBrk="1"/>
              <a:t>12</a:t>
            </a:fld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statistic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Head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runs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99" y="274637"/>
            <a:ext cx="1006721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hu-HU" sz="4000" b="1" dirty="0" smtClean="0">
                <a:latin typeface="Arial Rounded MT Bold" pitchFamily="34" charset="0"/>
              </a:rPr>
              <a:t>Head </a:t>
            </a:r>
            <a:r>
              <a:rPr lang="hu-HU" sz="4000" b="1" dirty="0" err="1" smtClean="0">
                <a:latin typeface="Arial Rounded MT Bold" pitchFamily="34" charset="0"/>
              </a:rPr>
              <a:t>runs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92709"/>
              </p:ext>
            </p:extLst>
          </p:nvPr>
        </p:nvGraphicFramePr>
        <p:xfrm>
          <a:off x="1368944" y="1874837"/>
          <a:ext cx="740516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524"/>
                <a:gridCol w="571012"/>
                <a:gridCol w="698079"/>
                <a:gridCol w="698079"/>
                <a:gridCol w="698079"/>
                <a:gridCol w="698079"/>
                <a:gridCol w="698079"/>
                <a:gridCol w="698079"/>
                <a:gridCol w="698079"/>
                <a:gridCol w="698079"/>
              </a:tblGrid>
              <a:tr h="411480">
                <a:tc>
                  <a:txBody>
                    <a:bodyPr/>
                    <a:lstStyle/>
                    <a:p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hu-HU" dirty="0" err="1" smtClean="0">
                          <a:latin typeface="Arial Rounded MT Bold" pitchFamily="34" charset="0"/>
                        </a:rPr>
                        <a:t>Exactly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i="1" dirty="0" smtClean="0">
                          <a:latin typeface="Arial Rounded MT Bold" pitchFamily="34" charset="0"/>
                        </a:rPr>
                        <a:t>k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long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head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run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0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5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6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…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1480">
                <a:tc rowSpan="8"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latin typeface="Arial Rounded MT Bold" pitchFamily="34" charset="0"/>
                        </a:rPr>
                        <a:t>n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long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series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0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5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7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8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8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15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16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5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29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31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32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6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44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56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61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63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64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 smtClean="0">
                          <a:latin typeface="Arial Rounded MT Bold" pitchFamily="34" charset="0"/>
                        </a:rPr>
                        <a:t>…</a:t>
                      </a:r>
                      <a:endParaRPr lang="en-US" sz="1000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026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468311" y="2636837"/>
            <a:ext cx="9048751" cy="2209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00B05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hu-H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96912" y="2636837"/>
            <a:ext cx="8839200" cy="22098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hu-HU" sz="2400" dirty="0" smtClean="0">
                <a:latin typeface="Arial Rounded MT Bold" pitchFamily="34" charset="0"/>
              </a:rPr>
              <a:t>The </a:t>
            </a:r>
            <a:r>
              <a:rPr lang="hu-HU" sz="2400" dirty="0" err="1" smtClean="0">
                <a:latin typeface="Arial Rounded MT Bold" pitchFamily="34" charset="0"/>
              </a:rPr>
              <a:t>proper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recursion</a:t>
            </a:r>
            <a:r>
              <a:rPr lang="hu-HU" sz="2400" dirty="0" smtClean="0">
                <a:latin typeface="Arial Rounded MT Bold" pitchFamily="34" charset="0"/>
              </a:rPr>
              <a:t> is </a:t>
            </a:r>
          </a:p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hu-HU" sz="2400" i="1" dirty="0">
                <a:latin typeface="Arial Rounded MT Bold" pitchFamily="34" charset="0"/>
              </a:rPr>
              <a:t>A</a:t>
            </a:r>
            <a:r>
              <a:rPr lang="hu-HU" sz="2400" i="1" baseline="-25000" dirty="0">
                <a:latin typeface="Arial Rounded MT Bold" pitchFamily="34" charset="0"/>
              </a:rPr>
              <a:t>n</a:t>
            </a:r>
            <a:r>
              <a:rPr lang="hu-HU" sz="2400" dirty="0">
                <a:latin typeface="Arial Rounded MT Bold" pitchFamily="34" charset="0"/>
              </a:rPr>
              <a:t>(3) </a:t>
            </a:r>
            <a:r>
              <a:rPr lang="hu-HU" sz="2400" dirty="0" smtClean="0">
                <a:latin typeface="Arial Rounded MT Bold" pitchFamily="34" charset="0"/>
              </a:rPr>
              <a:t>=</a:t>
            </a:r>
            <a:r>
              <a:rPr lang="hu-HU" sz="2400" i="1" dirty="0">
                <a:latin typeface="Arial Rounded MT Bold" pitchFamily="34" charset="0"/>
              </a:rPr>
              <a:t> </a:t>
            </a:r>
            <a:r>
              <a:rPr lang="hu-HU" sz="2400" i="1" dirty="0" smtClean="0">
                <a:latin typeface="Arial Rounded MT Bold" pitchFamily="34" charset="0"/>
              </a:rPr>
              <a:t>A</a:t>
            </a:r>
            <a:r>
              <a:rPr lang="hu-HU" sz="2400" i="1" baseline="-25000" dirty="0" smtClean="0">
                <a:latin typeface="Arial Rounded MT Bold" pitchFamily="34" charset="0"/>
              </a:rPr>
              <a:t>n </a:t>
            </a:r>
            <a:r>
              <a:rPr lang="hu-HU" sz="2400" baseline="-25000" dirty="0" smtClean="0">
                <a:latin typeface="Arial Rounded MT Bold" pitchFamily="34" charset="0"/>
              </a:rPr>
              <a:t>-1</a:t>
            </a:r>
            <a:r>
              <a:rPr lang="hu-HU" sz="2400" dirty="0" smtClean="0">
                <a:latin typeface="Arial Rounded MT Bold" pitchFamily="34" charset="0"/>
              </a:rPr>
              <a:t>(3</a:t>
            </a:r>
            <a:r>
              <a:rPr lang="hu-HU" sz="2400" dirty="0">
                <a:latin typeface="Arial Rounded MT Bold" pitchFamily="34" charset="0"/>
              </a:rPr>
              <a:t>) </a:t>
            </a:r>
            <a:r>
              <a:rPr lang="hu-HU" sz="2400" dirty="0" smtClean="0">
                <a:latin typeface="Arial Rounded MT Bold" pitchFamily="34" charset="0"/>
              </a:rPr>
              <a:t>+ </a:t>
            </a:r>
            <a:r>
              <a:rPr lang="hu-HU" sz="2400" i="1" dirty="0" smtClean="0">
                <a:latin typeface="Arial Rounded MT Bold" pitchFamily="34" charset="0"/>
              </a:rPr>
              <a:t>A</a:t>
            </a:r>
            <a:r>
              <a:rPr lang="hu-HU" sz="2400" i="1" baseline="-25000" dirty="0">
                <a:latin typeface="Arial Rounded MT Bold" pitchFamily="34" charset="0"/>
              </a:rPr>
              <a:t>n </a:t>
            </a:r>
            <a:r>
              <a:rPr lang="hu-HU" sz="2400" baseline="-25000" dirty="0" smtClean="0">
                <a:latin typeface="Arial Rounded MT Bold" pitchFamily="34" charset="0"/>
              </a:rPr>
              <a:t>-2</a:t>
            </a:r>
            <a:r>
              <a:rPr lang="hu-HU" sz="2400" dirty="0" smtClean="0">
                <a:latin typeface="Arial Rounded MT Bold" pitchFamily="34" charset="0"/>
              </a:rPr>
              <a:t>(3) + </a:t>
            </a:r>
            <a:r>
              <a:rPr lang="hu-HU" sz="2400" i="1" dirty="0" smtClean="0">
                <a:latin typeface="Arial Rounded MT Bold" pitchFamily="34" charset="0"/>
              </a:rPr>
              <a:t>A</a:t>
            </a:r>
            <a:r>
              <a:rPr lang="hu-HU" sz="2400" i="1" baseline="-25000" dirty="0">
                <a:latin typeface="Arial Rounded MT Bold" pitchFamily="34" charset="0"/>
              </a:rPr>
              <a:t>n </a:t>
            </a:r>
            <a:r>
              <a:rPr lang="hu-HU" sz="2400" baseline="-25000" dirty="0" smtClean="0">
                <a:latin typeface="Arial Rounded MT Bold" pitchFamily="34" charset="0"/>
              </a:rPr>
              <a:t>-3</a:t>
            </a:r>
            <a:r>
              <a:rPr lang="hu-HU" sz="2400" dirty="0" smtClean="0">
                <a:latin typeface="Arial Rounded MT Bold" pitchFamily="34" charset="0"/>
              </a:rPr>
              <a:t>(3</a:t>
            </a:r>
            <a:r>
              <a:rPr lang="hu-HU" sz="2400" dirty="0">
                <a:latin typeface="Arial Rounded MT Bold" pitchFamily="34" charset="0"/>
              </a:rPr>
              <a:t>) </a:t>
            </a:r>
            <a:r>
              <a:rPr lang="hu-HU" sz="2400" dirty="0" smtClean="0">
                <a:latin typeface="Arial Rounded MT Bold" pitchFamily="34" charset="0"/>
              </a:rPr>
              <a:t>+ </a:t>
            </a:r>
            <a:r>
              <a:rPr lang="hu-HU" sz="2400" i="1" dirty="0" smtClean="0">
                <a:latin typeface="Arial Rounded MT Bold" pitchFamily="34" charset="0"/>
              </a:rPr>
              <a:t>A</a:t>
            </a:r>
            <a:r>
              <a:rPr lang="hu-HU" sz="2400" i="1" baseline="-25000" dirty="0">
                <a:latin typeface="Arial Rounded MT Bold" pitchFamily="34" charset="0"/>
              </a:rPr>
              <a:t>n </a:t>
            </a:r>
            <a:r>
              <a:rPr lang="hu-HU" sz="2400" baseline="-25000" dirty="0" smtClean="0">
                <a:latin typeface="Arial Rounded MT Bold" pitchFamily="34" charset="0"/>
              </a:rPr>
              <a:t>-4</a:t>
            </a:r>
            <a:r>
              <a:rPr lang="hu-HU" sz="2400" dirty="0" smtClean="0">
                <a:latin typeface="Arial Rounded MT Bold" pitchFamily="34" charset="0"/>
              </a:rPr>
              <a:t>(3)   </a:t>
            </a:r>
            <a:r>
              <a:rPr lang="hu-HU" sz="2400" dirty="0" err="1" smtClean="0">
                <a:latin typeface="Arial Rounded MT Bold" pitchFamily="34" charset="0"/>
              </a:rPr>
              <a:t>for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i="1" dirty="0">
                <a:latin typeface="Arial Rounded MT Bold" pitchFamily="34" charset="0"/>
              </a:rPr>
              <a:t>n</a:t>
            </a:r>
            <a:r>
              <a:rPr lang="hu-HU" sz="2400" dirty="0">
                <a:latin typeface="Arial Rounded MT Bold" pitchFamily="34" charset="0"/>
              </a:rPr>
              <a:t> &gt; </a:t>
            </a:r>
            <a:r>
              <a:rPr lang="hu-HU" sz="2400" dirty="0" smtClean="0">
                <a:latin typeface="Arial Rounded MT Bold" pitchFamily="34" charset="0"/>
              </a:rPr>
              <a:t>3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smtClean="0">
                <a:latin typeface="Arial Rounded MT Bold" pitchFamily="34" charset="0"/>
              </a:rPr>
              <a:t>The </a:t>
            </a:r>
            <a:r>
              <a:rPr lang="hu-HU" sz="2400" dirty="0" err="1" smtClean="0">
                <a:latin typeface="Arial Rounded MT Bold" pitchFamily="34" charset="0"/>
              </a:rPr>
              <a:t>values</a:t>
            </a:r>
            <a:r>
              <a:rPr lang="hu-HU" sz="2400" dirty="0" smtClean="0">
                <a:latin typeface="Arial Rounded MT Bold" pitchFamily="34" charset="0"/>
              </a:rPr>
              <a:t> of </a:t>
            </a:r>
            <a:r>
              <a:rPr lang="hu-HU" sz="2400" i="1" dirty="0" smtClean="0">
                <a:latin typeface="Arial Rounded MT Bold" pitchFamily="34" charset="0"/>
              </a:rPr>
              <a:t>A</a:t>
            </a:r>
            <a:r>
              <a:rPr lang="hu-HU" sz="2400" i="1" baseline="-25000" dirty="0" smtClean="0">
                <a:latin typeface="Arial Rounded MT Bold" pitchFamily="34" charset="0"/>
              </a:rPr>
              <a:t>n</a:t>
            </a:r>
            <a:r>
              <a:rPr lang="hu-HU" sz="2400" dirty="0" smtClean="0">
                <a:latin typeface="Arial Rounded MT Bold" pitchFamily="34" charset="0"/>
              </a:rPr>
              <a:t>(3</a:t>
            </a:r>
            <a:r>
              <a:rPr lang="hu-HU" sz="2400" dirty="0" smtClean="0">
                <a:latin typeface="Arial Rounded MT Bold" pitchFamily="34" charset="0"/>
              </a:rPr>
              <a:t>) </a:t>
            </a:r>
            <a:r>
              <a:rPr lang="hu-HU" sz="2400" dirty="0" err="1" smtClean="0">
                <a:latin typeface="Arial Rounded MT Bold" pitchFamily="34" charset="0"/>
              </a:rPr>
              <a:t>are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endParaRPr lang="hu-HU" sz="2400" i="1" baseline="-25000" dirty="0" smtClean="0"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fld id="{191D9B7D-CA6A-47E5-9F17-5336D7AE230F}" type="slidenum">
              <a:rPr lang="hu-HU" sz="1200" b="1">
                <a:solidFill>
                  <a:schemeClr val="accent1">
                    <a:lumMod val="50000"/>
                  </a:schemeClr>
                </a:solidFill>
              </a:rPr>
              <a:pPr algn="ctr" eaLnBrk="1"/>
              <a:t>13</a:t>
            </a:fld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statistic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Head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runs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99" y="524238"/>
            <a:ext cx="1006721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hu-HU" sz="4000" b="1" dirty="0" smtClean="0">
                <a:latin typeface="Arial Rounded MT Bold" pitchFamily="34" charset="0"/>
              </a:rPr>
              <a:t>Head </a:t>
            </a:r>
            <a:r>
              <a:rPr lang="hu-HU" sz="4000" b="1" dirty="0" err="1" smtClean="0">
                <a:latin typeface="Arial Rounded MT Bold" pitchFamily="34" charset="0"/>
              </a:rPr>
              <a:t>runs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300468"/>
              </p:ext>
            </p:extLst>
          </p:nvPr>
        </p:nvGraphicFramePr>
        <p:xfrm>
          <a:off x="468305" y="5334317"/>
          <a:ext cx="9048756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321"/>
                <a:gridCol w="637638"/>
                <a:gridCol w="779533"/>
                <a:gridCol w="779533"/>
                <a:gridCol w="779533"/>
                <a:gridCol w="779533"/>
                <a:gridCol w="779533"/>
                <a:gridCol w="779533"/>
                <a:gridCol w="779533"/>
                <a:gridCol w="779533"/>
                <a:gridCol w="7795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latin typeface="Arial Rounded MT Bold" pitchFamily="34" charset="0"/>
                        </a:rPr>
                        <a:t>n</a:t>
                      </a:r>
                      <a:endParaRPr lang="en-US" sz="2400" i="1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0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1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2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3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4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5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6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7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8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…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latin typeface="Arial Rounded MT Bold" pitchFamily="34" charset="0"/>
                        </a:rPr>
                        <a:t>A</a:t>
                      </a:r>
                      <a:r>
                        <a:rPr lang="hu-HU" sz="2400" i="1" baseline="-25000" dirty="0" smtClean="0">
                          <a:latin typeface="Arial Rounded MT Bold" pitchFamily="34" charset="0"/>
                        </a:rPr>
                        <a:t>n</a:t>
                      </a:r>
                      <a:r>
                        <a:rPr lang="hu-HU" sz="2400" i="0" dirty="0" smtClean="0">
                          <a:latin typeface="Arial Rounded MT Bold" pitchFamily="34" charset="0"/>
                        </a:rPr>
                        <a:t>(3)</a:t>
                      </a:r>
                      <a:endParaRPr lang="en-US" sz="2400" i="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1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2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4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8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15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29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56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108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208</a:t>
                      </a:r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Lekerekített téglalap 13"/>
          <p:cNvSpPr/>
          <p:nvPr/>
        </p:nvSpPr>
        <p:spPr bwMode="auto">
          <a:xfrm>
            <a:off x="468312" y="1341437"/>
            <a:ext cx="9048751" cy="11049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00B05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hu-H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96913" y="1341437"/>
            <a:ext cx="8839200" cy="11049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hu-HU" sz="2400" dirty="0" err="1" smtClean="0">
                <a:latin typeface="Arial Rounded MT Bold" pitchFamily="34" charset="0"/>
              </a:rPr>
              <a:t>Could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you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write</a:t>
            </a:r>
            <a:r>
              <a:rPr lang="hu-HU" sz="2400" dirty="0" smtClean="0">
                <a:latin typeface="Arial Rounded MT Bold" pitchFamily="34" charset="0"/>
              </a:rPr>
              <a:t> a </a:t>
            </a:r>
            <a:r>
              <a:rPr lang="hu-HU" sz="2400" dirty="0" err="1" smtClean="0">
                <a:latin typeface="Arial Rounded MT Bold" pitchFamily="34" charset="0"/>
              </a:rPr>
              <a:t>recursion</a:t>
            </a:r>
            <a:r>
              <a:rPr lang="hu-HU" sz="2400" dirty="0" smtClean="0">
                <a:latin typeface="Arial Rounded MT Bold" pitchFamily="34" charset="0"/>
              </a:rPr>
              <a:t> formula </a:t>
            </a:r>
            <a:r>
              <a:rPr lang="hu-HU" sz="2400" dirty="0" err="1" smtClean="0">
                <a:latin typeface="Arial Rounded MT Bold" pitchFamily="34" charset="0"/>
              </a:rPr>
              <a:t>for</a:t>
            </a:r>
            <a:r>
              <a:rPr lang="hu-HU" sz="2400" dirty="0" smtClean="0">
                <a:latin typeface="Arial Rounded MT Bold" pitchFamily="34" charset="0"/>
              </a:rPr>
              <a:t>  </a:t>
            </a:r>
            <a:r>
              <a:rPr lang="hu-HU" sz="2400" i="1" dirty="0" smtClean="0">
                <a:latin typeface="Arial Rounded MT Bold" pitchFamily="34" charset="0"/>
              </a:rPr>
              <a:t>A</a:t>
            </a:r>
            <a:r>
              <a:rPr lang="hu-HU" sz="2400" i="1" baseline="-25000" dirty="0" smtClean="0">
                <a:latin typeface="Arial Rounded MT Bold" pitchFamily="34" charset="0"/>
              </a:rPr>
              <a:t>n</a:t>
            </a:r>
            <a:r>
              <a:rPr lang="hu-HU" sz="2400" dirty="0" smtClean="0">
                <a:latin typeface="Arial Rounded MT Bold" pitchFamily="34" charset="0"/>
              </a:rPr>
              <a:t>(3</a:t>
            </a:r>
            <a:r>
              <a:rPr lang="hu-HU" sz="2400" dirty="0" smtClean="0">
                <a:latin typeface="Arial Rounded MT Bold" pitchFamily="34" charset="0"/>
              </a:rPr>
              <a:t>)? </a:t>
            </a:r>
            <a:endParaRPr lang="hu-HU" sz="2400" i="1" baseline="-250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1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468311" y="1417637"/>
            <a:ext cx="9048751" cy="40386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00B05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hu-H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96912" y="2865437"/>
            <a:ext cx="8839200" cy="23622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hu-HU" sz="2400" dirty="0" err="1" smtClean="0">
                <a:latin typeface="Arial Rounded MT Bold" pitchFamily="34" charset="0"/>
              </a:rPr>
              <a:t>We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can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code</a:t>
            </a:r>
            <a:r>
              <a:rPr lang="hu-HU" sz="2400" dirty="0" smtClean="0">
                <a:latin typeface="Arial Rounded MT Bold" pitchFamily="34" charset="0"/>
              </a:rPr>
              <a:t> a TH </a:t>
            </a:r>
            <a:r>
              <a:rPr lang="hu-HU" sz="2400" dirty="0" err="1" smtClean="0">
                <a:latin typeface="Arial Rounded MT Bold" pitchFamily="34" charset="0"/>
              </a:rPr>
              <a:t>sequence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into</a:t>
            </a:r>
            <a:r>
              <a:rPr lang="hu-HU" sz="2400" dirty="0" smtClean="0">
                <a:latin typeface="Arial Rounded MT Bold" pitchFamily="34" charset="0"/>
              </a:rPr>
              <a:t> a </a:t>
            </a:r>
            <a:r>
              <a:rPr lang="hu-HU" sz="2400" dirty="0" err="1" smtClean="0">
                <a:latin typeface="Arial Rounded MT Bold" pitchFamily="34" charset="0"/>
              </a:rPr>
              <a:t>one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sign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shorter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DS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sequence</a:t>
            </a:r>
            <a:r>
              <a:rPr lang="hu-HU" sz="2400" dirty="0" smtClean="0">
                <a:latin typeface="Arial Rounded MT Bold" pitchFamily="34" charset="0"/>
              </a:rPr>
              <a:t>. 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hu-HU" sz="2400" dirty="0" err="1" smtClean="0">
                <a:latin typeface="Arial Rounded MT Bold" pitchFamily="34" charset="0"/>
              </a:rPr>
              <a:t>If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denote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i="1" dirty="0" err="1" smtClean="0">
                <a:latin typeface="Arial Rounded MT Bold" pitchFamily="34" charset="0"/>
              </a:rPr>
              <a:t>B</a:t>
            </a:r>
            <a:r>
              <a:rPr lang="hu-HU" sz="2400" i="1" baseline="-25000" dirty="0" err="1" smtClean="0">
                <a:latin typeface="Arial Rounded MT Bold" pitchFamily="34" charset="0"/>
              </a:rPr>
              <a:t>n</a:t>
            </a:r>
            <a:r>
              <a:rPr lang="hu-HU" sz="2400" dirty="0" smtClean="0">
                <a:latin typeface="Arial Rounded MT Bold" pitchFamily="34" charset="0"/>
              </a:rPr>
              <a:t>(</a:t>
            </a:r>
            <a:r>
              <a:rPr lang="hu-HU" sz="2400" i="1" dirty="0" smtClean="0">
                <a:latin typeface="Arial Rounded MT Bold" pitchFamily="34" charset="0"/>
              </a:rPr>
              <a:t>x</a:t>
            </a:r>
            <a:r>
              <a:rPr lang="hu-HU" sz="2400" dirty="0" smtClean="0">
                <a:latin typeface="Arial Rounded MT Bold" pitchFamily="34" charset="0"/>
              </a:rPr>
              <a:t>)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number</a:t>
            </a:r>
            <a:r>
              <a:rPr lang="hu-HU" sz="2400" dirty="0" smtClean="0">
                <a:latin typeface="Arial Rounded MT Bold" pitchFamily="34" charset="0"/>
              </a:rPr>
              <a:t> of </a:t>
            </a:r>
            <a:r>
              <a:rPr lang="hu-HU" sz="2400" dirty="0" err="1" smtClean="0">
                <a:latin typeface="Arial Rounded MT Bold" pitchFamily="34" charset="0"/>
              </a:rPr>
              <a:t>sequences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when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longest</a:t>
            </a:r>
            <a:r>
              <a:rPr lang="hu-HU" sz="2400" dirty="0" smtClean="0">
                <a:latin typeface="Arial Rounded MT Bold" pitchFamily="34" charset="0"/>
              </a:rPr>
              <a:t> H </a:t>
            </a:r>
            <a:r>
              <a:rPr lang="hu-HU" sz="2400" b="1" dirty="0" err="1" smtClean="0">
                <a:solidFill>
                  <a:srgbClr val="FF0000"/>
                </a:solidFill>
                <a:latin typeface="Arial Rounded MT Bold" pitchFamily="34" charset="0"/>
              </a:rPr>
              <a:t>or</a:t>
            </a:r>
            <a:r>
              <a:rPr lang="hu-HU" sz="2400" dirty="0" smtClean="0">
                <a:latin typeface="Arial Rounded MT Bold" pitchFamily="34" charset="0"/>
              </a:rPr>
              <a:t> T </a:t>
            </a:r>
            <a:r>
              <a:rPr lang="hu-HU" sz="2400" dirty="0" err="1" smtClean="0">
                <a:latin typeface="Arial Rounded MT Bold" pitchFamily="34" charset="0"/>
              </a:rPr>
              <a:t>run</a:t>
            </a:r>
            <a:r>
              <a:rPr lang="hu-HU" sz="2400" dirty="0" smtClean="0">
                <a:latin typeface="Arial Rounded MT Bold" pitchFamily="34" charset="0"/>
              </a:rPr>
              <a:t> is </a:t>
            </a:r>
            <a:r>
              <a:rPr lang="hu-HU" sz="2400" dirty="0" err="1" smtClean="0">
                <a:latin typeface="Arial Rounded MT Bold" pitchFamily="34" charset="0"/>
              </a:rPr>
              <a:t>at</a:t>
            </a:r>
            <a:r>
              <a:rPr lang="hu-HU" sz="2400" dirty="0" smtClean="0">
                <a:latin typeface="Arial Rounded MT Bold" pitchFamily="34" charset="0"/>
              </a:rPr>
              <a:t> most </a:t>
            </a:r>
            <a:r>
              <a:rPr lang="hu-HU" sz="2400" i="1" dirty="0" smtClean="0">
                <a:latin typeface="Arial Rounded MT Bold" pitchFamily="34" charset="0"/>
              </a:rPr>
              <a:t>x</a:t>
            </a:r>
            <a:r>
              <a:rPr lang="hu-HU" sz="2400" dirty="0" smtClean="0">
                <a:latin typeface="Arial Rounded MT Bold" pitchFamily="34" charset="0"/>
              </a:rPr>
              <a:t>, </a:t>
            </a:r>
            <a:r>
              <a:rPr lang="hu-HU" sz="2400" dirty="0" err="1" smtClean="0">
                <a:latin typeface="Arial Rounded MT Bold" pitchFamily="34" charset="0"/>
              </a:rPr>
              <a:t>then</a:t>
            </a:r>
            <a:endParaRPr lang="hu-HU" sz="2400" dirty="0" smtClean="0"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i="1" dirty="0" err="1">
                <a:latin typeface="Arial Rounded MT Bold" pitchFamily="34" charset="0"/>
              </a:rPr>
              <a:t>B</a:t>
            </a:r>
            <a:r>
              <a:rPr lang="hu-HU" sz="2400" i="1" baseline="-25000" dirty="0" err="1">
                <a:latin typeface="Arial Rounded MT Bold" pitchFamily="34" charset="0"/>
              </a:rPr>
              <a:t>n</a:t>
            </a:r>
            <a:r>
              <a:rPr lang="hu-HU" sz="2400" dirty="0">
                <a:latin typeface="Arial Rounded MT Bold" pitchFamily="34" charset="0"/>
              </a:rPr>
              <a:t>(</a:t>
            </a:r>
            <a:r>
              <a:rPr lang="hu-HU" sz="2400" i="1" dirty="0">
                <a:latin typeface="Arial Rounded MT Bold" pitchFamily="34" charset="0"/>
              </a:rPr>
              <a:t>x</a:t>
            </a:r>
            <a:r>
              <a:rPr lang="hu-HU" sz="2400" dirty="0" smtClean="0">
                <a:latin typeface="Arial Rounded MT Bold" pitchFamily="34" charset="0"/>
              </a:rPr>
              <a:t>) = 2</a:t>
            </a:r>
            <a:r>
              <a:rPr lang="hu-HU" sz="2400" i="1" dirty="0" smtClean="0">
                <a:latin typeface="Arial Rounded MT Bold" pitchFamily="34" charset="0"/>
              </a:rPr>
              <a:t>A</a:t>
            </a:r>
            <a:r>
              <a:rPr lang="hu-HU" sz="2400" i="1" baseline="-25000" dirty="0" smtClean="0">
                <a:latin typeface="Arial Rounded MT Bold" pitchFamily="34" charset="0"/>
              </a:rPr>
              <a:t>n </a:t>
            </a:r>
            <a:r>
              <a:rPr lang="hu-HU" sz="2400" baseline="-25000" dirty="0" smtClean="0">
                <a:latin typeface="Arial Rounded MT Bold" pitchFamily="34" charset="0"/>
              </a:rPr>
              <a:t>– 1</a:t>
            </a:r>
            <a:r>
              <a:rPr lang="hu-HU" sz="2400" dirty="0" smtClean="0">
                <a:latin typeface="Arial Rounded MT Bold" pitchFamily="34" charset="0"/>
              </a:rPr>
              <a:t>(</a:t>
            </a:r>
            <a:r>
              <a:rPr lang="hu-HU" sz="2400" i="1" dirty="0" smtClean="0">
                <a:latin typeface="Arial Rounded MT Bold" pitchFamily="34" charset="0"/>
              </a:rPr>
              <a:t>x </a:t>
            </a:r>
            <a:r>
              <a:rPr lang="hu-HU" sz="2400" dirty="0" smtClean="0">
                <a:latin typeface="Arial Rounded MT Bold" pitchFamily="34" charset="0"/>
              </a:rPr>
              <a:t>– 1)    </a:t>
            </a:r>
            <a:r>
              <a:rPr lang="hu-HU" sz="2400" dirty="0" err="1" smtClean="0">
                <a:latin typeface="Arial Rounded MT Bold" pitchFamily="34" charset="0"/>
              </a:rPr>
              <a:t>for</a:t>
            </a:r>
            <a:r>
              <a:rPr lang="hu-HU" sz="2400" dirty="0" smtClean="0">
                <a:latin typeface="Arial Rounded MT Bold" pitchFamily="34" charset="0"/>
              </a:rPr>
              <a:t> x ≥ 1 </a:t>
            </a:r>
            <a:endParaRPr lang="hu-HU" sz="2400" baseline="-25000" dirty="0" smtClean="0"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fld id="{191D9B7D-CA6A-47E5-9F17-5336D7AE230F}" type="slidenum">
              <a:rPr lang="hu-HU" sz="1200" b="1">
                <a:solidFill>
                  <a:schemeClr val="accent1">
                    <a:lumMod val="50000"/>
                  </a:schemeClr>
                </a:solidFill>
              </a:rPr>
              <a:pPr algn="ctr" eaLnBrk="1"/>
              <a:t>14</a:t>
            </a:fld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statistic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Head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runs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99" y="524238"/>
            <a:ext cx="1006721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hu-HU" sz="4000" b="1" dirty="0" err="1" smtClean="0">
                <a:latin typeface="Arial Rounded MT Bold" pitchFamily="34" charset="0"/>
              </a:rPr>
              <a:t>Heads</a:t>
            </a:r>
            <a:r>
              <a:rPr lang="hu-HU" sz="4000" b="1" dirty="0" smtClean="0">
                <a:latin typeface="Arial Rounded MT Bold" pitchFamily="34" charset="0"/>
              </a:rPr>
              <a:t> </a:t>
            </a:r>
            <a:r>
              <a:rPr lang="hu-HU" sz="4000" b="1" dirty="0" err="1" smtClean="0">
                <a:latin typeface="Arial Rounded MT Bold" pitchFamily="34" charset="0"/>
              </a:rPr>
              <a:t>or</a:t>
            </a:r>
            <a:r>
              <a:rPr lang="hu-HU" sz="4000" b="1" dirty="0" smtClean="0">
                <a:latin typeface="Arial Rounded MT Bold" pitchFamily="34" charset="0"/>
              </a:rPr>
              <a:t> </a:t>
            </a:r>
            <a:r>
              <a:rPr lang="hu-HU" sz="4000" b="1" dirty="0" err="1" smtClean="0">
                <a:latin typeface="Arial Rounded MT Bold" pitchFamily="34" charset="0"/>
              </a:rPr>
              <a:t>tails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73065"/>
              </p:ext>
            </p:extLst>
          </p:nvPr>
        </p:nvGraphicFramePr>
        <p:xfrm>
          <a:off x="2042321" y="1608137"/>
          <a:ext cx="599598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78"/>
                <a:gridCol w="315578"/>
                <a:gridCol w="315578"/>
                <a:gridCol w="315578"/>
                <a:gridCol w="315578"/>
                <a:gridCol w="315578"/>
                <a:gridCol w="315578"/>
                <a:gridCol w="315578"/>
                <a:gridCol w="315578"/>
                <a:gridCol w="315578"/>
                <a:gridCol w="315578"/>
                <a:gridCol w="315578"/>
                <a:gridCol w="315578"/>
                <a:gridCol w="315578"/>
                <a:gridCol w="315578"/>
                <a:gridCol w="315578"/>
                <a:gridCol w="315578"/>
                <a:gridCol w="315578"/>
                <a:gridCol w="315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269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468311" y="1417637"/>
            <a:ext cx="9048751" cy="54102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00B05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hu-H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20712" y="1646237"/>
            <a:ext cx="8915400" cy="37338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Let</a:t>
            </a:r>
            <a:r>
              <a:rPr lang="hu-HU" sz="2400" dirty="0" smtClean="0">
                <a:latin typeface="Arial Rounded MT Bold" pitchFamily="34" charset="0"/>
              </a:rPr>
              <a:t>  P(</a:t>
            </a:r>
            <a:r>
              <a:rPr lang="hu-HU" sz="2400" dirty="0" err="1" smtClean="0">
                <a:latin typeface="Arial Rounded MT Bold" pitchFamily="34" charset="0"/>
              </a:rPr>
              <a:t>head</a:t>
            </a:r>
            <a:r>
              <a:rPr lang="hu-HU" sz="2400" dirty="0" smtClean="0">
                <a:latin typeface="Arial Rounded MT Bold" pitchFamily="34" charset="0"/>
              </a:rPr>
              <a:t>) = </a:t>
            </a:r>
            <a:r>
              <a:rPr lang="hu-HU" sz="2400" i="1" dirty="0" err="1" smtClean="0">
                <a:latin typeface="Arial Rounded MT Bold" pitchFamily="34" charset="0"/>
              </a:rPr>
              <a:t>p</a:t>
            </a:r>
            <a:r>
              <a:rPr lang="hu-HU" sz="2400" dirty="0" smtClean="0">
                <a:latin typeface="Arial Rounded MT Bold" pitchFamily="34" charset="0"/>
              </a:rPr>
              <a:t>  and  P(</a:t>
            </a:r>
            <a:r>
              <a:rPr lang="hu-HU" sz="2400" dirty="0" err="1" smtClean="0">
                <a:latin typeface="Arial Rounded MT Bold" pitchFamily="34" charset="0"/>
              </a:rPr>
              <a:t>tail</a:t>
            </a:r>
            <a:r>
              <a:rPr lang="hu-HU" sz="2400" dirty="0" smtClean="0">
                <a:latin typeface="Arial Rounded MT Bold" pitchFamily="34" charset="0"/>
              </a:rPr>
              <a:t>) = </a:t>
            </a:r>
            <a:r>
              <a:rPr lang="hu-HU" sz="2400" i="1" dirty="0" smtClean="0">
                <a:latin typeface="Arial Rounded MT Bold" pitchFamily="34" charset="0"/>
              </a:rPr>
              <a:t>q</a:t>
            </a:r>
            <a:r>
              <a:rPr lang="hu-HU" sz="2400" dirty="0" smtClean="0">
                <a:latin typeface="Arial Rounded MT Bold" pitchFamily="34" charset="0"/>
              </a:rPr>
              <a:t>.  (</a:t>
            </a:r>
            <a:r>
              <a:rPr lang="hu-HU" sz="2400" i="1" dirty="0" smtClean="0">
                <a:latin typeface="Arial Rounded MT Bold" pitchFamily="34" charset="0"/>
              </a:rPr>
              <a:t>p</a:t>
            </a:r>
            <a:r>
              <a:rPr lang="hu-HU" sz="2400" dirty="0" smtClean="0">
                <a:latin typeface="Arial Rounded MT Bold" pitchFamily="34" charset="0"/>
              </a:rPr>
              <a:t> + </a:t>
            </a:r>
            <a:r>
              <a:rPr lang="hu-HU" sz="2400" i="1" dirty="0" smtClean="0">
                <a:latin typeface="Arial Rounded MT Bold" pitchFamily="34" charset="0"/>
              </a:rPr>
              <a:t>q</a:t>
            </a:r>
            <a:r>
              <a:rPr lang="hu-HU" sz="2400" dirty="0" smtClean="0">
                <a:latin typeface="Arial Rounded MT Bold" pitchFamily="34" charset="0"/>
              </a:rPr>
              <a:t> = 1) </a:t>
            </a:r>
            <a:r>
              <a:rPr lang="hu-HU" sz="2400" dirty="0" err="1" smtClean="0">
                <a:latin typeface="Arial Rounded MT Bold" pitchFamily="34" charset="0"/>
              </a:rPr>
              <a:t>If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it</a:t>
            </a:r>
            <a:r>
              <a:rPr lang="hu-HU" sz="2400" dirty="0" smtClean="0">
                <a:latin typeface="Arial Rounded MT Bold" pitchFamily="34" charset="0"/>
              </a:rPr>
              <a:t> is a fair </a:t>
            </a:r>
            <a:r>
              <a:rPr lang="hu-HU" sz="2400" dirty="0" smtClean="0">
                <a:latin typeface="Arial Rounded MT Bold" pitchFamily="34" charset="0"/>
              </a:rPr>
              <a:t/>
            </a:r>
            <a:br>
              <a:rPr lang="hu-HU" sz="2400" dirty="0" smtClean="0">
                <a:latin typeface="Arial Rounded MT Bold" pitchFamily="34" charset="0"/>
              </a:rPr>
            </a:br>
            <a:r>
              <a:rPr lang="hu-HU" sz="2400" dirty="0" err="1" smtClean="0">
                <a:latin typeface="Arial Rounded MT Bold" pitchFamily="34" charset="0"/>
              </a:rPr>
              <a:t>coin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i="1" dirty="0" smtClean="0">
                <a:latin typeface="Arial Rounded MT Bold" pitchFamily="34" charset="0"/>
              </a:rPr>
              <a:t>p</a:t>
            </a:r>
            <a:r>
              <a:rPr lang="hu-HU" sz="2400" dirty="0" smtClean="0">
                <a:latin typeface="Arial Rounded MT Bold" pitchFamily="34" charset="0"/>
              </a:rPr>
              <a:t> = </a:t>
            </a:r>
            <a:r>
              <a:rPr lang="hu-HU" sz="2400" i="1" dirty="0" smtClean="0">
                <a:latin typeface="Arial Rounded MT Bold" pitchFamily="34" charset="0"/>
              </a:rPr>
              <a:t>q</a:t>
            </a:r>
            <a:r>
              <a:rPr lang="hu-HU" sz="2400" dirty="0" smtClean="0">
                <a:latin typeface="Arial Rounded MT Bold" pitchFamily="34" charset="0"/>
              </a:rPr>
              <a:t> = ½.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Every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head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run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starts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at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beginning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or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after</a:t>
            </a:r>
            <a:r>
              <a:rPr lang="hu-HU" sz="2400" dirty="0" smtClean="0">
                <a:latin typeface="Arial Rounded MT Bold" pitchFamily="34" charset="0"/>
              </a:rPr>
              <a:t> a </a:t>
            </a:r>
            <a:r>
              <a:rPr lang="hu-HU" sz="2400" dirty="0" err="1" smtClean="0">
                <a:latin typeface="Arial Rounded MT Bold" pitchFamily="34" charset="0"/>
              </a:rPr>
              <a:t>tail</a:t>
            </a:r>
            <a:r>
              <a:rPr lang="hu-HU" sz="2400" dirty="0" smtClean="0">
                <a:latin typeface="Arial Rounded MT Bold" pitchFamily="34" charset="0"/>
              </a:rPr>
              <a:t>. (</a:t>
            </a:r>
            <a:r>
              <a:rPr lang="hu-HU" sz="2400" dirty="0" err="1" smtClean="0">
                <a:latin typeface="Arial Rounded MT Bold" pitchFamily="34" charset="0"/>
              </a:rPr>
              <a:t>We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will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allow</a:t>
            </a:r>
            <a:r>
              <a:rPr lang="hu-HU" sz="2400" dirty="0" smtClean="0">
                <a:latin typeface="Arial Rounded MT Bold" pitchFamily="34" charset="0"/>
              </a:rPr>
              <a:t> 0 </a:t>
            </a:r>
            <a:r>
              <a:rPr lang="hu-HU" sz="2400" dirty="0" err="1" smtClean="0">
                <a:latin typeface="Arial Rounded MT Bold" pitchFamily="34" charset="0"/>
              </a:rPr>
              <a:t>long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head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runs</a:t>
            </a:r>
            <a:r>
              <a:rPr lang="hu-HU" sz="2400" dirty="0" smtClean="0">
                <a:latin typeface="Arial Rounded MT Bold" pitchFamily="34" charset="0"/>
              </a:rPr>
              <a:t>.)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There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will</a:t>
            </a:r>
            <a:r>
              <a:rPr lang="hu-HU" sz="2400" dirty="0" smtClean="0">
                <a:latin typeface="Arial Rounded MT Bold" pitchFamily="34" charset="0"/>
              </a:rPr>
              <a:t> be  ≈</a:t>
            </a:r>
            <a:r>
              <a:rPr lang="hu-HU" sz="2400" i="1" dirty="0" err="1" smtClean="0">
                <a:latin typeface="Arial Rounded MT Bold" pitchFamily="34" charset="0"/>
              </a:rPr>
              <a:t>nq</a:t>
            </a:r>
            <a:r>
              <a:rPr lang="hu-HU" sz="2400" dirty="0" smtClean="0">
                <a:latin typeface="Arial Rounded MT Bold" pitchFamily="34" charset="0"/>
              </a:rPr>
              <a:t>  </a:t>
            </a:r>
            <a:r>
              <a:rPr lang="hu-HU" sz="2400" dirty="0" err="1" smtClean="0">
                <a:latin typeface="Arial Rounded MT Bold" pitchFamily="34" charset="0"/>
              </a:rPr>
              <a:t>head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runs</a:t>
            </a:r>
            <a:r>
              <a:rPr lang="hu-HU" sz="24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There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will</a:t>
            </a:r>
            <a:r>
              <a:rPr lang="hu-HU" sz="2400" dirty="0" smtClean="0">
                <a:latin typeface="Arial Rounded MT Bold" pitchFamily="34" charset="0"/>
              </a:rPr>
              <a:t> be  </a:t>
            </a:r>
            <a:r>
              <a:rPr lang="hu-HU" sz="2400" dirty="0">
                <a:latin typeface="Arial Rounded MT Bold" pitchFamily="34" charset="0"/>
              </a:rPr>
              <a:t>≈</a:t>
            </a:r>
            <a:r>
              <a:rPr lang="hu-HU" sz="2400" i="1" dirty="0" err="1" smtClean="0">
                <a:latin typeface="Arial Rounded MT Bold" pitchFamily="34" charset="0"/>
              </a:rPr>
              <a:t>nqp</a:t>
            </a:r>
            <a:r>
              <a:rPr lang="hu-HU" sz="2400" dirty="0" smtClean="0">
                <a:latin typeface="Arial Rounded MT Bold" pitchFamily="34" charset="0"/>
              </a:rPr>
              <a:t>  </a:t>
            </a:r>
            <a:r>
              <a:rPr lang="hu-HU" sz="2400" dirty="0" err="1">
                <a:latin typeface="Arial Rounded MT Bold" pitchFamily="34" charset="0"/>
              </a:rPr>
              <a:t>head</a:t>
            </a:r>
            <a:r>
              <a:rPr lang="hu-HU" sz="2400" dirty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runs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contains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at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least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one</a:t>
            </a:r>
            <a:r>
              <a:rPr lang="hu-HU" sz="2400" dirty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head</a:t>
            </a:r>
            <a:r>
              <a:rPr lang="hu-HU" sz="2400" dirty="0" smtClean="0">
                <a:latin typeface="Arial Rounded MT Bold" pitchFamily="34" charset="0"/>
              </a:rPr>
              <a:t>.</a:t>
            </a:r>
            <a:endParaRPr lang="hu-HU" sz="2400" dirty="0">
              <a:latin typeface="Arial Rounded MT Bold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There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>
                <a:latin typeface="Arial Rounded MT Bold" pitchFamily="34" charset="0"/>
              </a:rPr>
              <a:t>will</a:t>
            </a:r>
            <a:r>
              <a:rPr lang="hu-HU" sz="2400" dirty="0">
                <a:latin typeface="Arial Rounded MT Bold" pitchFamily="34" charset="0"/>
              </a:rPr>
              <a:t> be  ≈</a:t>
            </a:r>
            <a:r>
              <a:rPr lang="hu-HU" sz="2400" i="1" dirty="0" smtClean="0">
                <a:latin typeface="Arial Rounded MT Bold" pitchFamily="34" charset="0"/>
              </a:rPr>
              <a:t>nqp</a:t>
            </a:r>
            <a:r>
              <a:rPr lang="hu-HU" sz="2400" baseline="30000" dirty="0" smtClean="0">
                <a:latin typeface="Arial Rounded MT Bold" pitchFamily="34" charset="0"/>
              </a:rPr>
              <a:t>2</a:t>
            </a:r>
            <a:r>
              <a:rPr lang="hu-HU" sz="2400" dirty="0" smtClean="0">
                <a:latin typeface="Arial Rounded MT Bold" pitchFamily="34" charset="0"/>
              </a:rPr>
              <a:t>  </a:t>
            </a:r>
            <a:r>
              <a:rPr lang="hu-HU" sz="2400" dirty="0" err="1">
                <a:latin typeface="Arial Rounded MT Bold" pitchFamily="34" charset="0"/>
              </a:rPr>
              <a:t>head</a:t>
            </a:r>
            <a:r>
              <a:rPr lang="hu-HU" sz="2400" dirty="0">
                <a:latin typeface="Arial Rounded MT Bold" pitchFamily="34" charset="0"/>
              </a:rPr>
              <a:t> </a:t>
            </a:r>
            <a:r>
              <a:rPr lang="hu-HU" sz="2400" dirty="0" err="1">
                <a:latin typeface="Arial Rounded MT Bold" pitchFamily="34" charset="0"/>
              </a:rPr>
              <a:t>runs</a:t>
            </a:r>
            <a:r>
              <a:rPr lang="hu-HU" sz="2400" dirty="0">
                <a:latin typeface="Arial Rounded MT Bold" pitchFamily="34" charset="0"/>
              </a:rPr>
              <a:t> </a:t>
            </a:r>
            <a:r>
              <a:rPr lang="hu-HU" sz="2400" dirty="0" err="1">
                <a:latin typeface="Arial Rounded MT Bold" pitchFamily="34" charset="0"/>
              </a:rPr>
              <a:t>contains</a:t>
            </a:r>
            <a:r>
              <a:rPr lang="hu-HU" sz="2400" dirty="0">
                <a:latin typeface="Arial Rounded MT Bold" pitchFamily="34" charset="0"/>
              </a:rPr>
              <a:t> </a:t>
            </a:r>
            <a:r>
              <a:rPr lang="hu-HU" sz="2400" dirty="0" err="1">
                <a:latin typeface="Arial Rounded MT Bold" pitchFamily="34" charset="0"/>
              </a:rPr>
              <a:t>at</a:t>
            </a:r>
            <a:r>
              <a:rPr lang="hu-HU" sz="2400" dirty="0">
                <a:latin typeface="Arial Rounded MT Bold" pitchFamily="34" charset="0"/>
              </a:rPr>
              <a:t> </a:t>
            </a:r>
            <a:r>
              <a:rPr lang="hu-HU" sz="2400" dirty="0" err="1">
                <a:latin typeface="Arial Rounded MT Bold" pitchFamily="34" charset="0"/>
              </a:rPr>
              <a:t>least</a:t>
            </a:r>
            <a:r>
              <a:rPr lang="hu-HU" sz="2400" dirty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two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heads</a:t>
            </a:r>
            <a:r>
              <a:rPr lang="hu-HU" sz="2400" dirty="0" smtClean="0">
                <a:latin typeface="Arial Rounded MT Bold" pitchFamily="34" charset="0"/>
              </a:rPr>
              <a:t>.</a:t>
            </a:r>
            <a:endParaRPr lang="hu-HU" sz="2400" dirty="0">
              <a:latin typeface="Arial Rounded MT Bold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>
                <a:latin typeface="Arial Rounded MT Bold" pitchFamily="34" charset="0"/>
              </a:rPr>
              <a:t>There</a:t>
            </a:r>
            <a:r>
              <a:rPr lang="hu-HU" sz="2400" dirty="0">
                <a:latin typeface="Arial Rounded MT Bold" pitchFamily="34" charset="0"/>
              </a:rPr>
              <a:t> </a:t>
            </a:r>
            <a:r>
              <a:rPr lang="hu-HU" sz="2400" dirty="0" err="1">
                <a:latin typeface="Arial Rounded MT Bold" pitchFamily="34" charset="0"/>
              </a:rPr>
              <a:t>will</a:t>
            </a:r>
            <a:r>
              <a:rPr lang="hu-HU" sz="2400" dirty="0">
                <a:latin typeface="Arial Rounded MT Bold" pitchFamily="34" charset="0"/>
              </a:rPr>
              <a:t> be  ≈</a:t>
            </a:r>
            <a:r>
              <a:rPr lang="hu-HU" sz="2400" i="1" dirty="0" err="1" smtClean="0">
                <a:latin typeface="Arial Rounded MT Bold" pitchFamily="34" charset="0"/>
              </a:rPr>
              <a:t>nqp</a:t>
            </a:r>
            <a:r>
              <a:rPr lang="hu-HU" sz="2400" i="1" baseline="30000" dirty="0" err="1" smtClean="0">
                <a:latin typeface="Arial Rounded MT Bold" pitchFamily="34" charset="0"/>
              </a:rPr>
              <a:t>x</a:t>
            </a:r>
            <a:r>
              <a:rPr lang="hu-HU" sz="2400" dirty="0" smtClean="0">
                <a:latin typeface="Arial Rounded MT Bold" pitchFamily="34" charset="0"/>
              </a:rPr>
              <a:t>  </a:t>
            </a:r>
            <a:r>
              <a:rPr lang="hu-HU" sz="2400" dirty="0" err="1">
                <a:latin typeface="Arial Rounded MT Bold" pitchFamily="34" charset="0"/>
              </a:rPr>
              <a:t>head</a:t>
            </a:r>
            <a:r>
              <a:rPr lang="hu-HU" sz="2400" dirty="0">
                <a:latin typeface="Arial Rounded MT Bold" pitchFamily="34" charset="0"/>
              </a:rPr>
              <a:t> </a:t>
            </a:r>
            <a:r>
              <a:rPr lang="hu-HU" sz="2400" dirty="0" err="1">
                <a:latin typeface="Arial Rounded MT Bold" pitchFamily="34" charset="0"/>
              </a:rPr>
              <a:t>runs</a:t>
            </a:r>
            <a:r>
              <a:rPr lang="hu-HU" sz="2400" dirty="0">
                <a:latin typeface="Arial Rounded MT Bold" pitchFamily="34" charset="0"/>
              </a:rPr>
              <a:t> </a:t>
            </a:r>
            <a:r>
              <a:rPr lang="hu-HU" sz="2400" dirty="0" err="1">
                <a:latin typeface="Arial Rounded MT Bold" pitchFamily="34" charset="0"/>
              </a:rPr>
              <a:t>contains</a:t>
            </a:r>
            <a:r>
              <a:rPr lang="hu-HU" sz="2400" dirty="0">
                <a:latin typeface="Arial Rounded MT Bold" pitchFamily="34" charset="0"/>
              </a:rPr>
              <a:t> </a:t>
            </a:r>
            <a:r>
              <a:rPr lang="hu-HU" sz="2400" dirty="0" err="1">
                <a:latin typeface="Arial Rounded MT Bold" pitchFamily="34" charset="0"/>
              </a:rPr>
              <a:t>at</a:t>
            </a:r>
            <a:r>
              <a:rPr lang="hu-HU" sz="2400" dirty="0">
                <a:latin typeface="Arial Rounded MT Bold" pitchFamily="34" charset="0"/>
              </a:rPr>
              <a:t> </a:t>
            </a:r>
            <a:r>
              <a:rPr lang="hu-HU" sz="2400" dirty="0" err="1">
                <a:latin typeface="Arial Rounded MT Bold" pitchFamily="34" charset="0"/>
              </a:rPr>
              <a:t>least</a:t>
            </a:r>
            <a:r>
              <a:rPr lang="hu-HU" sz="2400" i="1" dirty="0">
                <a:latin typeface="Arial Rounded MT Bold" pitchFamily="34" charset="0"/>
              </a:rPr>
              <a:t> </a:t>
            </a:r>
            <a:r>
              <a:rPr lang="hu-HU" sz="2400" i="1" dirty="0" smtClean="0">
                <a:latin typeface="Arial Rounded MT Bold" pitchFamily="34" charset="0"/>
              </a:rPr>
              <a:t>x </a:t>
            </a:r>
            <a:r>
              <a:rPr lang="hu-HU" sz="2400" dirty="0" err="1" smtClean="0">
                <a:latin typeface="Arial Rounded MT Bold" pitchFamily="34" charset="0"/>
              </a:rPr>
              <a:t>heads</a:t>
            </a:r>
            <a:r>
              <a:rPr lang="hu-HU" sz="2400" dirty="0" smtClean="0">
                <a:latin typeface="Arial Rounded MT Bold" pitchFamily="34" charset="0"/>
              </a:rPr>
              <a:t>.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20712" y="6904037"/>
            <a:ext cx="8915400" cy="4572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If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fld id="{191D9B7D-CA6A-47E5-9F17-5336D7AE230F}" type="slidenum">
              <a:rPr lang="hu-HU" sz="1200" b="1">
                <a:solidFill>
                  <a:schemeClr val="accent1">
                    <a:lumMod val="50000"/>
                  </a:schemeClr>
                </a:solidFill>
              </a:rPr>
              <a:pPr algn="ctr" eaLnBrk="1"/>
              <a:t>15</a:t>
            </a:fld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statistic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Head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runs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99" y="524238"/>
            <a:ext cx="1006721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hu-HU" sz="4000" b="1" dirty="0" smtClean="0">
                <a:latin typeface="Arial Rounded MT Bold" pitchFamily="34" charset="0"/>
              </a:rPr>
              <a:t>Head </a:t>
            </a:r>
            <a:r>
              <a:rPr lang="hu-HU" sz="4000" b="1" dirty="0" err="1" smtClean="0">
                <a:latin typeface="Arial Rounded MT Bold" pitchFamily="34" charset="0"/>
              </a:rPr>
              <a:t>or</a:t>
            </a:r>
            <a:r>
              <a:rPr lang="hu-HU" sz="4000" b="1" dirty="0" smtClean="0">
                <a:latin typeface="Arial Rounded MT Bold" pitchFamily="34" charset="0"/>
              </a:rPr>
              <a:t> </a:t>
            </a:r>
            <a:r>
              <a:rPr lang="hu-HU" sz="4000" b="1" dirty="0" err="1" smtClean="0">
                <a:latin typeface="Arial Rounded MT Bold" pitchFamily="34" charset="0"/>
              </a:rPr>
              <a:t>tails</a:t>
            </a:r>
            <a:r>
              <a:rPr lang="hu-HU" sz="4000" b="1" dirty="0" smtClean="0">
                <a:latin typeface="Arial Rounded MT Bold" pitchFamily="34" charset="0"/>
              </a:rPr>
              <a:t> / </a:t>
            </a:r>
            <a:r>
              <a:rPr lang="hu-HU" sz="4000" b="1" dirty="0" err="1" smtClean="0">
                <a:latin typeface="Arial Rounded MT Bold" pitchFamily="34" charset="0"/>
              </a:rPr>
              <a:t>average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8" y="5457150"/>
            <a:ext cx="2745204" cy="989687"/>
          </a:xfrm>
          <a:prstGeom prst="rect">
            <a:avLst/>
          </a:prstGeom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125912" y="5532437"/>
            <a:ext cx="2519007" cy="6858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If</a:t>
            </a:r>
            <a:r>
              <a:rPr lang="hu-HU" sz="2400" dirty="0" smtClean="0">
                <a:latin typeface="Arial Rounded MT Bold" pitchFamily="34" charset="0"/>
              </a:rPr>
              <a:t>  </a:t>
            </a:r>
            <a:r>
              <a:rPr lang="hu-HU" sz="2400" i="1" dirty="0" smtClean="0">
                <a:latin typeface="Arial Rounded MT Bold" pitchFamily="34" charset="0"/>
              </a:rPr>
              <a:t>p</a:t>
            </a:r>
            <a:r>
              <a:rPr lang="hu-HU" sz="2400" dirty="0" smtClean="0">
                <a:latin typeface="Arial Rounded MT Bold" pitchFamily="34" charset="0"/>
              </a:rPr>
              <a:t>  = ½  </a:t>
            </a:r>
            <a:r>
              <a:rPr lang="hu-HU" sz="2400" dirty="0" err="1" smtClean="0">
                <a:latin typeface="Arial Rounded MT Bold" pitchFamily="34" charset="0"/>
              </a:rPr>
              <a:t>then</a:t>
            </a:r>
            <a:endParaRPr lang="hu-HU" sz="2400" dirty="0" smtClean="0">
              <a:latin typeface="Arial Rounded MT Bold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12" y="5684837"/>
            <a:ext cx="2057400" cy="3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25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/>
          <p:cNvSpPr/>
          <p:nvPr/>
        </p:nvSpPr>
        <p:spPr bwMode="auto">
          <a:xfrm>
            <a:off x="823690" y="1493837"/>
            <a:ext cx="8331422" cy="28194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chemeClr val="accent1">
                <a:lumMod val="50000"/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9568" y="448944"/>
            <a:ext cx="93614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4000" b="1" dirty="0" err="1" smtClean="0">
                <a:latin typeface="Arial Rounded MT Bold" pitchFamily="34" charset="0"/>
              </a:rPr>
              <a:t>Outline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221602" y="1874837"/>
            <a:ext cx="7628710" cy="2057400"/>
          </a:xfrm>
          <a:prstGeom prst="rect">
            <a:avLst/>
          </a:prstGeom>
          <a:noFill/>
          <a:ln w="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marL="180975" indent="-180975">
              <a:lnSpc>
                <a:spcPct val="150000"/>
              </a:lnSpc>
              <a:spcBef>
                <a:spcPts val="600"/>
              </a:spcBef>
            </a:pPr>
            <a:r>
              <a:rPr lang="hu-HU" sz="2400" b="1" dirty="0" smtClean="0">
                <a:latin typeface="Arial Rounded MT Bold" pitchFamily="34" charset="0"/>
              </a:rPr>
              <a:t>1. Back </a:t>
            </a:r>
            <a:r>
              <a:rPr lang="hu-HU" sz="2400" b="1" dirty="0" err="1" smtClean="0">
                <a:latin typeface="Arial Rounded MT Bold" pitchFamily="34" charset="0"/>
              </a:rPr>
              <a:t>to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r>
              <a:rPr lang="hu-HU" sz="2400" b="1" dirty="0" err="1" smtClean="0">
                <a:latin typeface="Arial Rounded MT Bold" pitchFamily="34" charset="0"/>
              </a:rPr>
              <a:t>the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r>
              <a:rPr lang="hu-HU" sz="2400" b="1" dirty="0" err="1" smtClean="0">
                <a:latin typeface="Arial Rounded MT Bold" pitchFamily="34" charset="0"/>
              </a:rPr>
              <a:t>future</a:t>
            </a:r>
            <a:endParaRPr lang="hu-HU" sz="2400" b="1" dirty="0" smtClean="0">
              <a:latin typeface="Arial Rounded MT Bold" pitchFamily="34" charset="0"/>
            </a:endParaRPr>
          </a:p>
          <a:p>
            <a:pPr marL="180975" indent="-180975">
              <a:lnSpc>
                <a:spcPct val="150000"/>
              </a:lnSpc>
              <a:spcBef>
                <a:spcPts val="600"/>
              </a:spcBef>
            </a:pPr>
            <a:r>
              <a:rPr lang="hu-HU" sz="2400" b="1" dirty="0" smtClean="0">
                <a:latin typeface="Arial Rounded MT Bold" pitchFamily="34" charset="0"/>
              </a:rPr>
              <a:t>2. </a:t>
            </a:r>
            <a:r>
              <a:rPr lang="hu-HU" sz="2400" b="1" dirty="0" err="1" smtClean="0">
                <a:latin typeface="Arial Rounded MT Bold" pitchFamily="34" charset="0"/>
              </a:rPr>
              <a:t>Experiments</a:t>
            </a:r>
            <a:endParaRPr lang="hu-HU" sz="2400" b="1" dirty="0" smtClean="0">
              <a:latin typeface="Arial Rounded MT Bold" pitchFamily="34" charset="0"/>
            </a:endParaRPr>
          </a:p>
          <a:p>
            <a:pPr marL="180975" indent="-180975">
              <a:lnSpc>
                <a:spcPct val="150000"/>
              </a:lnSpc>
              <a:spcBef>
                <a:spcPts val="600"/>
              </a:spcBef>
            </a:pPr>
            <a:r>
              <a:rPr lang="hu-HU" sz="2400" b="1" dirty="0" smtClean="0">
                <a:latin typeface="Arial Rounded MT Bold" pitchFamily="34" charset="0"/>
              </a:rPr>
              <a:t>3. Head </a:t>
            </a:r>
            <a:r>
              <a:rPr lang="hu-HU" sz="2400" b="1" dirty="0" err="1" smtClean="0">
                <a:latin typeface="Arial Rounded MT Bold" pitchFamily="34" charset="0"/>
              </a:rPr>
              <a:t>runs</a:t>
            </a:r>
            <a:endParaRPr lang="hu-HU" sz="2400" b="1" dirty="0" smtClean="0"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45454" y="7227992"/>
            <a:ext cx="5049361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fld id="{191D9B7D-CA6A-47E5-9F17-5336D7AE230F}" type="slidenum">
              <a:rPr lang="hu-HU" sz="1200" b="1" smtClean="0">
                <a:solidFill>
                  <a:schemeClr val="accent1">
                    <a:lumMod val="50000"/>
                  </a:schemeClr>
                </a:solidFill>
              </a:rPr>
              <a:pPr algn="ctr" eaLnBrk="1"/>
              <a:t>2</a:t>
            </a:fld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statistic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617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468312" y="1798637"/>
            <a:ext cx="9144000" cy="32004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BC8F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91840" y="1874837"/>
            <a:ext cx="8820472" cy="29718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Originally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it</a:t>
            </a:r>
            <a:r>
              <a:rPr lang="hu-HU" sz="2800" dirty="0" smtClean="0">
                <a:latin typeface="Arial Rounded MT Bold" pitchFamily="34" charset="0"/>
              </a:rPr>
              <a:t> is </a:t>
            </a:r>
            <a:r>
              <a:rPr lang="hu-HU" sz="2800" dirty="0" err="1" smtClean="0">
                <a:latin typeface="Arial Rounded MT Bold" pitchFamily="34" charset="0"/>
              </a:rPr>
              <a:t>coming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from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br>
              <a:rPr lang="hu-HU" sz="2800" dirty="0" smtClean="0">
                <a:latin typeface="Arial Rounded MT Bold" pitchFamily="34" charset="0"/>
              </a:rPr>
            </a:br>
            <a:r>
              <a:rPr lang="hu-HU" sz="2800" dirty="0" err="1" smtClean="0">
                <a:latin typeface="Arial Rounded MT Bold" pitchFamily="34" charset="0"/>
              </a:rPr>
              <a:t>generations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pea</a:t>
            </a:r>
            <a:r>
              <a:rPr lang="hu-HU" sz="2800" dirty="0" smtClean="0">
                <a:latin typeface="Arial Rounded MT Bold" pitchFamily="34" charset="0"/>
              </a:rPr>
              <a:t>.</a:t>
            </a:r>
            <a:endParaRPr lang="hu-HU" sz="2800" dirty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800" dirty="0" smtClean="0">
                <a:latin typeface="Arial Rounded MT Bold" pitchFamily="34" charset="0"/>
              </a:rPr>
              <a:t>1. </a:t>
            </a:r>
            <a:r>
              <a:rPr lang="hu-HU" sz="2800" dirty="0" err="1" smtClean="0">
                <a:latin typeface="Arial Rounded MT Bold" pitchFamily="34" charset="0"/>
              </a:rPr>
              <a:t>What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>
                <a:latin typeface="Arial Rounded MT Bold" pitchFamily="34" charset="0"/>
              </a:rPr>
              <a:t>does</a:t>
            </a:r>
            <a:r>
              <a:rPr lang="hu-HU" sz="2800" dirty="0">
                <a:latin typeface="Arial Rounded MT Bold" pitchFamily="34" charset="0"/>
              </a:rPr>
              <a:t> a </a:t>
            </a:r>
            <a:r>
              <a:rPr lang="hu-HU" sz="2800" dirty="0" err="1" smtClean="0">
                <a:latin typeface="Arial Rounded MT Bold" pitchFamily="34" charset="0"/>
              </a:rPr>
              <a:t>monogenic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>
                <a:latin typeface="Arial Rounded MT Bold" pitchFamily="34" charset="0"/>
              </a:rPr>
              <a:t>inheritance</a:t>
            </a:r>
            <a:r>
              <a:rPr lang="hu-HU" sz="2800" dirty="0">
                <a:latin typeface="Arial Rounded MT Bold" pitchFamily="34" charset="0"/>
              </a:rPr>
              <a:t> </a:t>
            </a:r>
            <a:r>
              <a:rPr lang="hu-HU" sz="2800" dirty="0" err="1">
                <a:latin typeface="Arial Rounded MT Bold" pitchFamily="34" charset="0"/>
              </a:rPr>
              <a:t>mean</a:t>
            </a:r>
            <a:r>
              <a:rPr lang="hu-HU" sz="2800" dirty="0">
                <a:latin typeface="Arial Rounded MT Bold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hu-HU" sz="2800" dirty="0" smtClean="0">
                <a:latin typeface="Arial Rounded MT Bold" pitchFamily="34" charset="0"/>
              </a:rPr>
              <a:t>2. </a:t>
            </a:r>
            <a:r>
              <a:rPr lang="hu-HU" sz="2800" dirty="0" err="1" smtClean="0">
                <a:latin typeface="Arial Rounded MT Bold" pitchFamily="34" charset="0"/>
              </a:rPr>
              <a:t>What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recessive-dominant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alleles</a:t>
            </a:r>
            <a:r>
              <a:rPr lang="hu-HU" sz="2800" dirty="0" smtClean="0">
                <a:latin typeface="Arial Rounded MT Bold" pitchFamily="34" charset="0"/>
              </a:rPr>
              <a:t>?</a:t>
            </a:r>
            <a:endParaRPr lang="hu-HU" sz="2800" dirty="0" smtClean="0">
              <a:latin typeface="Arial Rounded MT Bold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800" dirty="0" smtClean="0">
                <a:latin typeface="Arial Rounded MT Bold" pitchFamily="34" charset="0"/>
              </a:rPr>
              <a:t>3. </a:t>
            </a:r>
            <a:r>
              <a:rPr lang="hu-HU" sz="2800" dirty="0" err="1" smtClean="0">
                <a:latin typeface="Arial Rounded MT Bold" pitchFamily="34" charset="0"/>
              </a:rPr>
              <a:t>What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does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homozygous</a:t>
            </a:r>
            <a:r>
              <a:rPr lang="hu-HU" sz="2800" dirty="0" smtClean="0">
                <a:latin typeface="Arial Rounded MT Bold" pitchFamily="34" charset="0"/>
              </a:rPr>
              <a:t>, </a:t>
            </a:r>
            <a:r>
              <a:rPr lang="hu-HU" sz="2800" dirty="0" err="1" smtClean="0">
                <a:latin typeface="Arial Rounded MT Bold" pitchFamily="34" charset="0"/>
              </a:rPr>
              <a:t>heterozygous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mean</a:t>
            </a:r>
            <a:r>
              <a:rPr lang="hu-HU" sz="2800" dirty="0" smtClean="0">
                <a:latin typeface="Arial Rounded MT Bold" pitchFamily="34" charset="0"/>
              </a:rPr>
              <a:t>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fld id="{191D9B7D-CA6A-47E5-9F17-5336D7AE230F}" type="slidenum">
              <a:rPr lang="hu-HU" sz="1200" b="1">
                <a:solidFill>
                  <a:schemeClr val="accent1">
                    <a:lumMod val="50000"/>
                  </a:schemeClr>
                </a:solidFill>
              </a:rPr>
              <a:pPr algn="ctr" eaLnBrk="1"/>
              <a:t>3</a:t>
            </a:fld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statistic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Back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future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666768"/>
            <a:ext cx="93614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4000" b="1" dirty="0" err="1" smtClean="0">
                <a:latin typeface="Arial Rounded MT Bold" pitchFamily="34" charset="0"/>
              </a:rPr>
              <a:t>Tomatoes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402511" y="307038"/>
            <a:ext cx="2162053" cy="204905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75" y="4693849"/>
            <a:ext cx="3968254" cy="28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92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" y="0"/>
            <a:ext cx="10067214" cy="7019925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 bwMode="auto">
          <a:xfrm>
            <a:off x="468312" y="1722437"/>
            <a:ext cx="9144000" cy="5029200"/>
          </a:xfrm>
          <a:prstGeom prst="roundRect">
            <a:avLst/>
          </a:prstGeom>
          <a:solidFill>
            <a:srgbClr val="92D050">
              <a:alpha val="7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BC8F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91840" y="1798637"/>
            <a:ext cx="8515672" cy="8382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had </a:t>
            </a:r>
            <a:r>
              <a:rPr lang="hu-HU" sz="2800" dirty="0" err="1" smtClean="0">
                <a:latin typeface="Arial Rounded MT Bold" pitchFamily="34" charset="0"/>
              </a:rPr>
              <a:t>plenty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tomatoes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yellow</a:t>
            </a:r>
            <a:r>
              <a:rPr lang="hu-HU" sz="2800" dirty="0" smtClean="0">
                <a:latin typeface="Arial Rounded MT Bold" pitchFamily="34" charset="0"/>
              </a:rPr>
              <a:t> and </a:t>
            </a:r>
            <a:r>
              <a:rPr lang="hu-HU" sz="2800" dirty="0" err="1" smtClean="0">
                <a:latin typeface="Arial Rounded MT Bold" pitchFamily="34" charset="0"/>
              </a:rPr>
              <a:t>red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ones</a:t>
            </a:r>
            <a:r>
              <a:rPr lang="hu-HU" sz="2800" dirty="0" smtClean="0">
                <a:latin typeface="Arial Rounded MT Bold" pitchFamily="34" charset="0"/>
              </a:rPr>
              <a:t>.</a:t>
            </a:r>
            <a:endParaRPr lang="hu-HU" sz="2800" dirty="0"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fld id="{191D9B7D-CA6A-47E5-9F17-5336D7AE230F}" type="slidenum">
              <a:rPr lang="hu-HU" sz="1200" b="1">
                <a:solidFill>
                  <a:schemeClr val="accent1">
                    <a:lumMod val="50000"/>
                  </a:schemeClr>
                </a:solidFill>
              </a:rPr>
              <a:pPr algn="ctr" eaLnBrk="1"/>
              <a:t>4</a:t>
            </a:fld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statistic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Inheritance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363913" y="666768"/>
            <a:ext cx="3429000" cy="664797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/>
            <a:r>
              <a:rPr lang="hu-HU" sz="4000" b="1" dirty="0" err="1" smtClean="0">
                <a:latin typeface="Arial Rounded MT Bold" pitchFamily="34" charset="0"/>
              </a:rPr>
              <a:t>Tomatoes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49312" y="2484438"/>
            <a:ext cx="8515672" cy="29718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numCol="2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First</a:t>
            </a: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generation</a:t>
            </a:r>
            <a:endParaRPr lang="hu-HU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u-HU" sz="2800" dirty="0" err="1">
                <a:solidFill>
                  <a:schemeClr val="bg1"/>
                </a:solidFill>
                <a:latin typeface="Arial Rounded MT Bold" pitchFamily="34" charset="0"/>
              </a:rPr>
              <a:t>red</a:t>
            </a:r>
            <a:r>
              <a:rPr lang="hu-HU" sz="2800" dirty="0">
                <a:solidFill>
                  <a:schemeClr val="bg1"/>
                </a:solidFill>
                <a:latin typeface="Arial Rounded MT Bold" pitchFamily="34" charset="0"/>
              </a:rPr>
              <a:t> × </a:t>
            </a:r>
            <a:r>
              <a:rPr lang="hu-HU" sz="2800" dirty="0" err="1">
                <a:solidFill>
                  <a:schemeClr val="bg1"/>
                </a:solidFill>
                <a:latin typeface="Arial Rounded MT Bold" pitchFamily="34" charset="0"/>
              </a:rPr>
              <a:t>red</a:t>
            </a:r>
            <a:endParaRPr lang="hu-HU" sz="28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u-HU" sz="2800" dirty="0" err="1">
                <a:solidFill>
                  <a:schemeClr val="bg1"/>
                </a:solidFill>
                <a:latin typeface="Arial Rounded MT Bold" pitchFamily="34" charset="0"/>
              </a:rPr>
              <a:t>red</a:t>
            </a:r>
            <a:r>
              <a:rPr lang="hu-HU" sz="2800" dirty="0">
                <a:solidFill>
                  <a:schemeClr val="bg1"/>
                </a:solidFill>
                <a:latin typeface="Arial Rounded MT Bold" pitchFamily="34" charset="0"/>
              </a:rPr>
              <a:t> × </a:t>
            </a:r>
            <a:r>
              <a:rPr lang="hu-HU" sz="2800" dirty="0" err="1">
                <a:solidFill>
                  <a:schemeClr val="bg1"/>
                </a:solidFill>
                <a:latin typeface="Arial Rounded MT Bold" pitchFamily="34" charset="0"/>
              </a:rPr>
              <a:t>red</a:t>
            </a:r>
            <a:endParaRPr lang="hu-HU" sz="28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red</a:t>
            </a: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800" dirty="0">
                <a:solidFill>
                  <a:schemeClr val="bg1"/>
                </a:solidFill>
                <a:latin typeface="Arial Rounded MT Bold" pitchFamily="34" charset="0"/>
              </a:rPr>
              <a:t>×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yellow</a:t>
            </a:r>
            <a:endParaRPr lang="hu-HU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yellow</a:t>
            </a: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 ×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yellow</a:t>
            </a:r>
            <a:endParaRPr lang="hu-HU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u-HU" sz="2800" dirty="0" err="1">
                <a:solidFill>
                  <a:schemeClr val="bg1"/>
                </a:solidFill>
                <a:latin typeface="Arial Rounded MT Bold" pitchFamily="34" charset="0"/>
              </a:rPr>
              <a:t>red</a:t>
            </a:r>
            <a:r>
              <a:rPr lang="hu-HU" sz="2800" dirty="0">
                <a:solidFill>
                  <a:schemeClr val="bg1"/>
                </a:solidFill>
                <a:latin typeface="Arial Rounded MT Bold" pitchFamily="34" charset="0"/>
              </a:rPr>
              <a:t> ×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yellow</a:t>
            </a:r>
            <a:endParaRPr lang="hu-HU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endParaRPr lang="hu-HU" sz="28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endParaRPr lang="hu-HU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endParaRPr lang="hu-HU" sz="28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Second</a:t>
            </a: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generation</a:t>
            </a:r>
            <a:endParaRPr lang="hu-HU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61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red</a:t>
            </a:r>
            <a:endParaRPr lang="hu-HU" sz="28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47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red</a:t>
            </a:r>
            <a:r>
              <a:rPr lang="hu-HU" sz="2800" dirty="0">
                <a:solidFill>
                  <a:schemeClr val="bg1"/>
                </a:solidFill>
                <a:latin typeface="Arial Rounded MT Bold" pitchFamily="34" charset="0"/>
              </a:rPr>
              <a:t>,</a:t>
            </a: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 16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yellow</a:t>
            </a:r>
            <a:endParaRPr lang="hu-HU" sz="28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58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red</a:t>
            </a:r>
            <a:endParaRPr lang="hu-HU" sz="28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64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yellow</a:t>
            </a:r>
            <a:endParaRPr lang="hu-HU" sz="28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33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red</a:t>
            </a: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, 36 </a:t>
            </a:r>
            <a:r>
              <a:rPr lang="hu-HU" sz="2800" dirty="0" err="1" smtClean="0">
                <a:solidFill>
                  <a:schemeClr val="bg1"/>
                </a:solidFill>
                <a:latin typeface="Arial Rounded MT Bold" pitchFamily="34" charset="0"/>
              </a:rPr>
              <a:t>yellow</a:t>
            </a:r>
            <a:endParaRPr lang="hu-HU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50000"/>
              </a:lnSpc>
            </a:pPr>
            <a:endParaRPr lang="hu-HU" sz="28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>
              <a:lnSpc>
                <a:spcPct val="150000"/>
              </a:lnSpc>
            </a:pPr>
            <a:endParaRPr lang="de-DE" sz="2800" dirty="0">
              <a:latin typeface="Arial Rounded MT Bold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875816" y="5303837"/>
            <a:ext cx="8515672" cy="14478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hu-HU" sz="2800" dirty="0" err="1" smtClean="0">
                <a:latin typeface="Arial Rounded MT Bold" pitchFamily="34" charset="0"/>
              </a:rPr>
              <a:t>Whic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was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dominant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fenotype</a:t>
            </a:r>
            <a:r>
              <a:rPr lang="hu-HU" sz="2800" dirty="0" smtClean="0">
                <a:latin typeface="Arial Rounded MT Bold" pitchFamily="34" charset="0"/>
              </a:rPr>
              <a:t>?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hu-HU" sz="2800" dirty="0" err="1" smtClean="0">
                <a:latin typeface="Arial Rounded MT Bold" pitchFamily="34" charset="0"/>
              </a:rPr>
              <a:t>What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possible</a:t>
            </a:r>
            <a:r>
              <a:rPr lang="hu-HU" sz="2800" dirty="0" smtClean="0">
                <a:latin typeface="Arial Rounded MT Bold" pitchFamily="34" charset="0"/>
              </a:rPr>
              <a:t> and </a:t>
            </a:r>
            <a:r>
              <a:rPr lang="hu-HU" sz="2800" dirty="0" err="1" smtClean="0">
                <a:latin typeface="Arial Rounded MT Bold" pitchFamily="34" charset="0"/>
              </a:rPr>
              <a:t>what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probable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fenotypes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above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cases</a:t>
            </a:r>
            <a:r>
              <a:rPr lang="hu-HU" sz="2800" dirty="0" smtClean="0">
                <a:latin typeface="Arial Rounded MT Bold" pitchFamily="34" charset="0"/>
              </a:rPr>
              <a:t>?</a:t>
            </a:r>
            <a:r>
              <a:rPr lang="hu-HU" sz="28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endParaRPr lang="hu-HU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8" name="Egyenes összekötő 7"/>
          <p:cNvCxnSpPr/>
          <p:nvPr/>
        </p:nvCxnSpPr>
        <p:spPr bwMode="auto">
          <a:xfrm>
            <a:off x="875816" y="3170237"/>
            <a:ext cx="8489168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9643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468311" y="1417637"/>
            <a:ext cx="9048751" cy="17526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BC8F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44512" y="1570037"/>
            <a:ext cx="8972550" cy="14478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 err="1" smtClean="0">
                <a:latin typeface="Arial Rounded MT Bold" pitchFamily="34" charset="0"/>
              </a:rPr>
              <a:t>There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are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three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given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experiments</a:t>
            </a:r>
            <a:r>
              <a:rPr lang="hu-HU" sz="2400" dirty="0" smtClean="0">
                <a:latin typeface="Arial Rounded MT Bold" pitchFamily="34" charset="0"/>
              </a:rPr>
              <a:t>. The </a:t>
            </a:r>
            <a:r>
              <a:rPr lang="hu-HU" sz="2400" dirty="0" err="1" smtClean="0">
                <a:latin typeface="Arial Rounded MT Bold" pitchFamily="34" charset="0"/>
              </a:rPr>
              <a:t>player</a:t>
            </a:r>
            <a:r>
              <a:rPr lang="hu-HU" sz="2400" dirty="0" smtClean="0">
                <a:latin typeface="Arial Rounded MT Bold" pitchFamily="34" charset="0"/>
              </a:rPr>
              <a:t> must </a:t>
            </a:r>
            <a:r>
              <a:rPr lang="hu-HU" sz="2400" dirty="0" err="1" smtClean="0">
                <a:latin typeface="Arial Rounded MT Bold" pitchFamily="34" charset="0"/>
              </a:rPr>
              <a:t>choose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one</a:t>
            </a:r>
            <a:r>
              <a:rPr lang="hu-HU" sz="2400" dirty="0" smtClean="0">
                <a:latin typeface="Arial Rounded MT Bold" pitchFamily="34" charset="0"/>
              </a:rPr>
              <a:t> of </a:t>
            </a:r>
            <a:r>
              <a:rPr lang="hu-HU" sz="2400" dirty="0" err="1" smtClean="0">
                <a:latin typeface="Arial Rounded MT Bold" pitchFamily="34" charset="0"/>
              </a:rPr>
              <a:t>them</a:t>
            </a:r>
            <a:r>
              <a:rPr lang="hu-HU" sz="2400" dirty="0" smtClean="0">
                <a:latin typeface="Arial Rounded MT Bold" pitchFamily="34" charset="0"/>
              </a:rPr>
              <a:t> and </a:t>
            </a:r>
            <a:r>
              <a:rPr lang="hu-HU" sz="2400" dirty="0" err="1" smtClean="0">
                <a:latin typeface="Arial Rounded MT Bold" pitchFamily="34" charset="0"/>
              </a:rPr>
              <a:t>repeat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it</a:t>
            </a:r>
            <a:r>
              <a:rPr lang="hu-HU" sz="2400" dirty="0" smtClean="0">
                <a:latin typeface="Arial Rounded MT Bold" pitchFamily="34" charset="0"/>
              </a:rPr>
              <a:t> 20 </a:t>
            </a:r>
            <a:r>
              <a:rPr lang="hu-HU" sz="2400" dirty="0" err="1" smtClean="0">
                <a:latin typeface="Arial Rounded MT Bold" pitchFamily="34" charset="0"/>
              </a:rPr>
              <a:t>times</a:t>
            </a:r>
            <a:r>
              <a:rPr lang="hu-HU" sz="2400" dirty="0" smtClean="0">
                <a:latin typeface="Arial Rounded MT Bold" pitchFamily="34" charset="0"/>
              </a:rPr>
              <a:t>. He </a:t>
            </a:r>
            <a:r>
              <a:rPr lang="hu-HU" sz="2400" dirty="0" err="1" smtClean="0">
                <a:latin typeface="Arial Rounded MT Bold" pitchFamily="34" charset="0"/>
              </a:rPr>
              <a:t>writes</a:t>
            </a:r>
            <a:r>
              <a:rPr lang="hu-HU" sz="2400" dirty="0" smtClean="0">
                <a:latin typeface="Arial Rounded MT Bold" pitchFamily="34" charset="0"/>
              </a:rPr>
              <a:t> down </a:t>
            </a:r>
            <a:r>
              <a:rPr lang="hu-HU" sz="2400" dirty="0" err="1" smtClean="0">
                <a:latin typeface="Arial Rounded MT Bold" pitchFamily="34" charset="0"/>
              </a:rPr>
              <a:t>only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results</a:t>
            </a:r>
            <a:r>
              <a:rPr lang="hu-HU" sz="2400" dirty="0" smtClean="0">
                <a:latin typeface="Arial Rounded MT Bold" pitchFamily="34" charset="0"/>
              </a:rPr>
              <a:t> of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experiment</a:t>
            </a:r>
            <a:r>
              <a:rPr lang="hu-HU" sz="2400" dirty="0" smtClean="0">
                <a:latin typeface="Arial Rounded MT Bold" pitchFamily="34" charset="0"/>
              </a:rPr>
              <a:t>. The </a:t>
            </a:r>
            <a:r>
              <a:rPr lang="hu-HU" sz="2400" dirty="0" err="1" smtClean="0">
                <a:latin typeface="Arial Rounded MT Bold" pitchFamily="34" charset="0"/>
              </a:rPr>
              <a:t>others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have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to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find</a:t>
            </a:r>
            <a:r>
              <a:rPr lang="hu-HU" sz="2400" dirty="0" smtClean="0">
                <a:latin typeface="Arial Rounded MT Bold" pitchFamily="34" charset="0"/>
              </a:rPr>
              <a:t> out </a:t>
            </a:r>
            <a:r>
              <a:rPr lang="hu-HU" sz="2400" dirty="0" err="1" smtClean="0">
                <a:latin typeface="Arial Rounded MT Bold" pitchFamily="34" charset="0"/>
              </a:rPr>
              <a:t>what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was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choice</a:t>
            </a:r>
            <a:r>
              <a:rPr lang="hu-HU" sz="2400" dirty="0" smtClean="0">
                <a:latin typeface="Arial Rounded MT Bold" pitchFamily="34" charset="0"/>
              </a:rPr>
              <a:t> of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player</a:t>
            </a:r>
            <a:r>
              <a:rPr lang="hu-HU" sz="2400" dirty="0" smtClean="0">
                <a:latin typeface="Arial Rounded MT Bold" pitchFamily="34" charset="0"/>
              </a:rPr>
              <a:t>.</a:t>
            </a:r>
            <a:endParaRPr lang="de-DE" sz="2400" dirty="0"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fld id="{191D9B7D-CA6A-47E5-9F17-5336D7AE230F}" type="slidenum">
              <a:rPr lang="hu-HU" sz="1200" b="1">
                <a:solidFill>
                  <a:schemeClr val="accent1">
                    <a:lumMod val="50000"/>
                  </a:schemeClr>
                </a:solidFill>
              </a:rPr>
              <a:pPr algn="ctr" eaLnBrk="1"/>
              <a:t>5</a:t>
            </a:fld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statistic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666768"/>
            <a:ext cx="93614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4000" b="1" dirty="0" smtClean="0">
                <a:latin typeface="Arial Rounded MT Bold" pitchFamily="34" charset="0"/>
              </a:rPr>
              <a:t>Die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sp>
        <p:nvSpPr>
          <p:cNvPr id="15" name="Lekerekített téglalap 14"/>
          <p:cNvSpPr/>
          <p:nvPr/>
        </p:nvSpPr>
        <p:spPr bwMode="auto">
          <a:xfrm>
            <a:off x="468312" y="3246437"/>
            <a:ext cx="9048751" cy="35052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BC8F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44512" y="3398837"/>
            <a:ext cx="8763001" cy="32766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 marL="355600" indent="-355600" defTabSz="355600">
              <a:lnSpc>
                <a:spcPct val="100000"/>
              </a:lnSpc>
            </a:pP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A: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One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throws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a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die 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and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writes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0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if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the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result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was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1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or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2,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writes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1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if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the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result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was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3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or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4 and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writes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2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if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the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result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was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5 </a:t>
            </a:r>
            <a:r>
              <a:rPr lang="hu-HU" sz="2400" dirty="0" err="1" smtClean="0">
                <a:solidFill>
                  <a:srgbClr val="C00000"/>
                </a:solidFill>
                <a:latin typeface="Arial Rounded MT Bold" pitchFamily="34" charset="0"/>
              </a:rPr>
              <a:t>or</a:t>
            </a:r>
            <a:r>
              <a:rPr lang="hu-HU" sz="2400" dirty="0" smtClean="0">
                <a:solidFill>
                  <a:srgbClr val="C00000"/>
                </a:solidFill>
                <a:latin typeface="Arial Rounded MT Bold" pitchFamily="34" charset="0"/>
              </a:rPr>
              <a:t> 6.</a:t>
            </a:r>
          </a:p>
          <a:p>
            <a:pPr marL="355600" indent="-355600" defTabSz="355600">
              <a:lnSpc>
                <a:spcPct val="100000"/>
              </a:lnSpc>
            </a:pPr>
            <a:r>
              <a:rPr lang="hu-HU" sz="2400" dirty="0" smtClean="0">
                <a:solidFill>
                  <a:schemeClr val="bg1"/>
                </a:solidFill>
                <a:latin typeface="Arial Rounded MT Bold" pitchFamily="34" charset="0"/>
              </a:rPr>
              <a:t>B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: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One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Arial Rounded MT Bold" pitchFamily="34" charset="0"/>
              </a:rPr>
              <a:t>throws</a:t>
            </a:r>
            <a:r>
              <a:rPr lang="hu-HU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a </a:t>
            </a:r>
            <a:r>
              <a:rPr lang="hu-HU" sz="2400" dirty="0" smtClean="0">
                <a:solidFill>
                  <a:schemeClr val="bg1"/>
                </a:solidFill>
                <a:latin typeface="Arial Rounded MT Bold" pitchFamily="34" charset="0"/>
              </a:rPr>
              <a:t>die 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and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writes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0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if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the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result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was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smtClean="0">
                <a:solidFill>
                  <a:schemeClr val="bg1"/>
                </a:solidFill>
                <a:latin typeface="Arial Rounded MT Bold" pitchFamily="34" charset="0"/>
              </a:rPr>
              <a:t>1, 2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or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smtClean="0">
                <a:solidFill>
                  <a:schemeClr val="bg1"/>
                </a:solidFill>
                <a:latin typeface="Arial Rounded MT Bold" pitchFamily="34" charset="0"/>
              </a:rPr>
              <a:t>3,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writes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1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if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the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result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was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smtClean="0">
                <a:solidFill>
                  <a:schemeClr val="bg1"/>
                </a:solidFill>
                <a:latin typeface="Arial Rounded MT Bold" pitchFamily="34" charset="0"/>
              </a:rPr>
              <a:t>4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or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smtClean="0">
                <a:solidFill>
                  <a:schemeClr val="bg1"/>
                </a:solidFill>
                <a:latin typeface="Arial Rounded MT Bold" pitchFamily="34" charset="0"/>
              </a:rPr>
              <a:t>5 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and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writes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2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if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the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result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Arial Rounded MT Bold" pitchFamily="34" charset="0"/>
              </a:rPr>
              <a:t>was</a:t>
            </a:r>
            <a:r>
              <a:rPr lang="hu-HU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hu-HU" sz="2400" dirty="0" smtClean="0">
                <a:solidFill>
                  <a:schemeClr val="bg1"/>
                </a:solidFill>
                <a:latin typeface="Arial Rounded MT Bold" pitchFamily="34" charset="0"/>
              </a:rPr>
              <a:t>6.</a:t>
            </a:r>
          </a:p>
          <a:p>
            <a:pPr marL="355600" indent="-355600" defTabSz="355600">
              <a:lnSpc>
                <a:spcPct val="100000"/>
              </a:lnSpc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C: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One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hu-HU" sz="2400" dirty="0" err="1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throws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a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die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and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writes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0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if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the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result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was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1,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writes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1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if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the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result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was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2, 3, 4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or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5 and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writes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2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if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the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result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was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6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.</a:t>
            </a:r>
            <a:endParaRPr lang="hu-HU" sz="2400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57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468311" y="2255837"/>
            <a:ext cx="9274456" cy="38862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00B05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91840" y="2255837"/>
            <a:ext cx="8337752" cy="38862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 err="1" smtClean="0">
                <a:latin typeface="Arial Rounded MT Bold" pitchFamily="34" charset="0"/>
              </a:rPr>
              <a:t>After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first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experiment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got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series:</a:t>
            </a:r>
            <a:endParaRPr lang="hu-HU" sz="2400" dirty="0" smtClean="0">
              <a:latin typeface="Arial Rounded MT Bold" pitchFamily="34" charset="0"/>
            </a:endParaRPr>
          </a:p>
          <a:p>
            <a:pPr>
              <a:lnSpc>
                <a:spcPct val="100000"/>
              </a:lnSpc>
            </a:pPr>
            <a:endParaRPr lang="hu-HU" sz="2400" dirty="0"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hu-HU" sz="2400" dirty="0" smtClean="0">
                <a:latin typeface="Arial Rounded MT Bold" pitchFamily="34" charset="0"/>
              </a:rPr>
              <a:t>2, </a:t>
            </a:r>
            <a:r>
              <a:rPr lang="hu-HU" sz="2400" dirty="0" err="1" smtClean="0">
                <a:latin typeface="Arial Rounded MT Bold" pitchFamily="34" charset="0"/>
              </a:rPr>
              <a:t>2</a:t>
            </a:r>
            <a:r>
              <a:rPr lang="hu-HU" sz="2400" dirty="0" smtClean="0">
                <a:latin typeface="Arial Rounded MT Bold" pitchFamily="34" charset="0"/>
              </a:rPr>
              <a:t>, 1, </a:t>
            </a:r>
            <a:r>
              <a:rPr lang="hu-HU" sz="2400" dirty="0" err="1" smtClean="0">
                <a:latin typeface="Arial Rounded MT Bold" pitchFamily="34" charset="0"/>
              </a:rPr>
              <a:t>1</a:t>
            </a:r>
            <a:r>
              <a:rPr lang="hu-HU" sz="2400" dirty="0" smtClean="0">
                <a:latin typeface="Arial Rounded MT Bold" pitchFamily="34" charset="0"/>
              </a:rPr>
              <a:t>, 0, </a:t>
            </a:r>
            <a:r>
              <a:rPr lang="hu-HU" sz="2400" dirty="0" err="1" smtClean="0">
                <a:latin typeface="Arial Rounded MT Bold" pitchFamily="34" charset="0"/>
              </a:rPr>
              <a:t>0</a:t>
            </a:r>
            <a:r>
              <a:rPr lang="hu-HU" sz="2400" dirty="0" smtClean="0">
                <a:latin typeface="Arial Rounded MT Bold" pitchFamily="34" charset="0"/>
              </a:rPr>
              <a:t>, </a:t>
            </a:r>
            <a:r>
              <a:rPr lang="hu-HU" sz="2400" dirty="0" err="1" smtClean="0">
                <a:latin typeface="Arial Rounded MT Bold" pitchFamily="34" charset="0"/>
              </a:rPr>
              <a:t>0</a:t>
            </a:r>
            <a:r>
              <a:rPr lang="hu-HU" sz="2400" dirty="0" smtClean="0">
                <a:latin typeface="Arial Rounded MT Bold" pitchFamily="34" charset="0"/>
              </a:rPr>
              <a:t>, 1, 0, 1, 1, </a:t>
            </a:r>
            <a:r>
              <a:rPr lang="hu-HU" sz="2400" dirty="0" err="1" smtClean="0">
                <a:latin typeface="Arial Rounded MT Bold" pitchFamily="34" charset="0"/>
              </a:rPr>
              <a:t>1</a:t>
            </a:r>
            <a:r>
              <a:rPr lang="hu-HU" sz="2400" dirty="0" smtClean="0">
                <a:latin typeface="Arial Rounded MT Bold" pitchFamily="34" charset="0"/>
              </a:rPr>
              <a:t>, </a:t>
            </a:r>
            <a:r>
              <a:rPr lang="hu-HU" sz="2400" dirty="0" err="1" smtClean="0">
                <a:latin typeface="Arial Rounded MT Bold" pitchFamily="34" charset="0"/>
              </a:rPr>
              <a:t>1</a:t>
            </a:r>
            <a:r>
              <a:rPr lang="hu-HU" sz="2400" dirty="0" smtClean="0">
                <a:latin typeface="Arial Rounded MT Bold" pitchFamily="34" charset="0"/>
              </a:rPr>
              <a:t>, 2, </a:t>
            </a:r>
            <a:r>
              <a:rPr lang="hu-HU" sz="2400" dirty="0" err="1" smtClean="0">
                <a:latin typeface="Arial Rounded MT Bold" pitchFamily="34" charset="0"/>
              </a:rPr>
              <a:t>2</a:t>
            </a:r>
            <a:r>
              <a:rPr lang="hu-HU" sz="2400" dirty="0" smtClean="0">
                <a:latin typeface="Arial Rounded MT Bold" pitchFamily="34" charset="0"/>
              </a:rPr>
              <a:t>, 1, </a:t>
            </a:r>
            <a:r>
              <a:rPr lang="hu-HU" sz="2400" dirty="0" err="1" smtClean="0">
                <a:latin typeface="Arial Rounded MT Bold" pitchFamily="34" charset="0"/>
              </a:rPr>
              <a:t>1</a:t>
            </a:r>
            <a:r>
              <a:rPr lang="hu-HU" sz="2400" dirty="0" smtClean="0">
                <a:latin typeface="Arial Rounded MT Bold" pitchFamily="34" charset="0"/>
              </a:rPr>
              <a:t>, 2, 0, </a:t>
            </a:r>
            <a:r>
              <a:rPr lang="hu-HU" sz="2400" dirty="0" err="1" smtClean="0">
                <a:latin typeface="Arial Rounded MT Bold" pitchFamily="34" charset="0"/>
              </a:rPr>
              <a:t>0</a:t>
            </a:r>
            <a:endParaRPr lang="hu-HU" sz="2400" dirty="0" smtClean="0"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</a:pPr>
            <a:endParaRPr lang="hu-HU" sz="2400" dirty="0">
              <a:latin typeface="Arial Rounded MT Bold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dirty="0" err="1" smtClean="0">
                <a:latin typeface="Arial Rounded MT Bold" pitchFamily="34" charset="0"/>
              </a:rPr>
              <a:t>Try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to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find</a:t>
            </a:r>
            <a:r>
              <a:rPr lang="hu-HU" sz="2400" dirty="0" smtClean="0">
                <a:latin typeface="Arial Rounded MT Bold" pitchFamily="34" charset="0"/>
              </a:rPr>
              <a:t> out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player</a:t>
            </a:r>
            <a:r>
              <a:rPr lang="hu-HU" sz="2400" dirty="0" smtClean="0">
                <a:latin typeface="Arial Rounded MT Bold" pitchFamily="34" charset="0"/>
              </a:rPr>
              <a:t>’s </a:t>
            </a:r>
            <a:r>
              <a:rPr lang="hu-HU" sz="2400" dirty="0" err="1" smtClean="0">
                <a:latin typeface="Arial Rounded MT Bold" pitchFamily="34" charset="0"/>
              </a:rPr>
              <a:t>choice</a:t>
            </a:r>
            <a:r>
              <a:rPr lang="hu-HU" sz="2400" dirty="0" smtClean="0">
                <a:latin typeface="Arial Rounded MT Bold" pitchFamily="34" charset="0"/>
              </a:rPr>
              <a:t>!</a:t>
            </a:r>
          </a:p>
          <a:p>
            <a:pPr>
              <a:lnSpc>
                <a:spcPct val="100000"/>
              </a:lnSpc>
            </a:pPr>
            <a:endParaRPr lang="hu-HU" sz="2400" dirty="0" smtClean="0">
              <a:latin typeface="Arial Rounded MT Bold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dirty="0" err="1" smtClean="0">
                <a:latin typeface="Arial Rounded MT Bold" pitchFamily="34" charset="0"/>
              </a:rPr>
              <a:t>How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could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you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make</a:t>
            </a:r>
            <a:r>
              <a:rPr lang="hu-HU" sz="2400" dirty="0" smtClean="0">
                <a:latin typeface="Arial Rounded MT Bold" pitchFamily="34" charset="0"/>
              </a:rPr>
              <a:t> a </a:t>
            </a:r>
            <a:r>
              <a:rPr lang="hu-HU" sz="2400" dirty="0" err="1" smtClean="0">
                <a:latin typeface="Arial Rounded MT Bold" pitchFamily="34" charset="0"/>
              </a:rPr>
              <a:t>decision</a:t>
            </a:r>
            <a:r>
              <a:rPr lang="hu-HU" sz="2400" dirty="0" smtClean="0">
                <a:latin typeface="Arial Rounded MT Bold" pitchFamily="34" charset="0"/>
              </a:rPr>
              <a:t>?</a:t>
            </a:r>
          </a:p>
          <a:p>
            <a:pPr>
              <a:lnSpc>
                <a:spcPct val="100000"/>
              </a:lnSpc>
            </a:pPr>
            <a:endParaRPr lang="hu-HU" sz="2400" dirty="0">
              <a:latin typeface="Arial Rounded MT Bold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400" dirty="0" err="1" smtClean="0">
                <a:latin typeface="Arial Rounded MT Bold" pitchFamily="34" charset="0"/>
              </a:rPr>
              <a:t>Do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you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make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correct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decision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after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all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results</a:t>
            </a:r>
            <a:r>
              <a:rPr lang="hu-HU" sz="2400" dirty="0" smtClean="0">
                <a:latin typeface="Arial Rounded MT Bold" pitchFamily="34" charset="0"/>
              </a:rPr>
              <a:t>?</a:t>
            </a:r>
            <a:endParaRPr lang="de-DE" sz="2400" dirty="0"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fld id="{191D9B7D-CA6A-47E5-9F17-5336D7AE230F}" type="slidenum">
              <a:rPr lang="hu-HU" sz="1200" b="1">
                <a:solidFill>
                  <a:schemeClr val="accent1">
                    <a:lumMod val="50000"/>
                  </a:schemeClr>
                </a:solidFill>
              </a:rPr>
              <a:pPr algn="ctr" eaLnBrk="1"/>
              <a:t>6</a:t>
            </a:fld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statistic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666768"/>
            <a:ext cx="93614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4000" b="1" dirty="0" smtClean="0">
                <a:latin typeface="Arial Rounded MT Bold" pitchFamily="34" charset="0"/>
              </a:rPr>
              <a:t>Die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pic>
        <p:nvPicPr>
          <p:cNvPr id="2" name="dice0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54912" y="165842"/>
            <a:ext cx="2391078" cy="239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8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468311" y="1493837"/>
            <a:ext cx="9048751" cy="54102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00B05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hu-H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96912" y="1646237"/>
            <a:ext cx="8763000" cy="51816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You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get</a:t>
            </a:r>
            <a:r>
              <a:rPr lang="hu-HU" sz="2400" dirty="0" smtClean="0">
                <a:latin typeface="Arial Rounded MT Bold" pitchFamily="34" charset="0"/>
              </a:rPr>
              <a:t> a </a:t>
            </a:r>
            <a:r>
              <a:rPr lang="hu-HU" sz="2400" dirty="0" err="1" smtClean="0">
                <a:latin typeface="Arial Rounded MT Bold" pitchFamily="34" charset="0"/>
              </a:rPr>
              <a:t>paper</a:t>
            </a:r>
            <a:r>
              <a:rPr lang="hu-HU" sz="2400" dirty="0" smtClean="0">
                <a:latin typeface="Arial Rounded MT Bold" pitchFamily="34" charset="0"/>
              </a:rPr>
              <a:t>. </a:t>
            </a:r>
            <a:r>
              <a:rPr lang="hu-HU" sz="2400" dirty="0" err="1" smtClean="0">
                <a:latin typeface="Arial Rounded MT Bold" pitchFamily="34" charset="0"/>
              </a:rPr>
              <a:t>There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are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two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empty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tables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on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it</a:t>
            </a:r>
            <a:r>
              <a:rPr lang="hu-HU" sz="2400" dirty="0" smtClean="0">
                <a:latin typeface="Arial Rounded MT Bold" pitchFamily="34" charset="0"/>
              </a:rPr>
              <a:t/>
            </a:r>
            <a:br>
              <a:rPr lang="hu-HU" sz="2400" dirty="0" smtClean="0">
                <a:latin typeface="Arial Rounded MT Bold" pitchFamily="34" charset="0"/>
              </a:rPr>
            </a:br>
            <a:r>
              <a:rPr lang="hu-HU" sz="2400" dirty="0" err="1" smtClean="0">
                <a:latin typeface="Arial Rounded MT Bold" pitchFamily="34" charset="0"/>
              </a:rPr>
              <a:t>signed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with</a:t>
            </a:r>
            <a:r>
              <a:rPr lang="hu-HU" sz="2400" dirty="0" smtClean="0">
                <a:latin typeface="Arial Rounded MT Bold" pitchFamily="34" charset="0"/>
              </a:rPr>
              <a:t> A and B. Both </a:t>
            </a:r>
            <a:r>
              <a:rPr lang="hu-HU" sz="2400" dirty="0" err="1" smtClean="0">
                <a:latin typeface="Arial Rounded MT Bold" pitchFamily="34" charset="0"/>
              </a:rPr>
              <a:t>tables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have</a:t>
            </a:r>
            <a:r>
              <a:rPr lang="hu-HU" sz="2400" dirty="0" smtClean="0">
                <a:latin typeface="Arial Rounded MT Bold" pitchFamily="34" charset="0"/>
              </a:rPr>
              <a:t> 100 </a:t>
            </a:r>
            <a:r>
              <a:rPr lang="hu-HU" sz="2400" dirty="0" err="1" smtClean="0">
                <a:latin typeface="Arial Rounded MT Bold" pitchFamily="34" charset="0"/>
              </a:rPr>
              <a:t>fields</a:t>
            </a:r>
            <a:r>
              <a:rPr lang="hu-HU" sz="2400" dirty="0" smtClean="0">
                <a:latin typeface="Arial Rounded MT Bold" pitchFamily="34" charset="0"/>
              </a:rPr>
              <a:t>.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hu-HU" sz="2400" dirty="0" err="1" smtClean="0">
                <a:latin typeface="Arial Rounded MT Bold" pitchFamily="34" charset="0"/>
              </a:rPr>
              <a:t>Choose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one</a:t>
            </a:r>
            <a:r>
              <a:rPr lang="hu-HU" sz="2400" dirty="0" smtClean="0">
                <a:latin typeface="Arial Rounded MT Bold" pitchFamily="34" charset="0"/>
              </a:rPr>
              <a:t> of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table</a:t>
            </a:r>
            <a:r>
              <a:rPr lang="hu-HU" sz="2400" dirty="0" smtClean="0">
                <a:latin typeface="Arial Rounded MT Bold" pitchFamily="34" charset="0"/>
              </a:rPr>
              <a:t> and </a:t>
            </a:r>
            <a:r>
              <a:rPr lang="hu-HU" sz="2400" dirty="0" err="1" smtClean="0">
                <a:latin typeface="Arial Rounded MT Bold" pitchFamily="34" charset="0"/>
              </a:rPr>
              <a:t>write</a:t>
            </a:r>
            <a:r>
              <a:rPr lang="hu-HU" sz="2400" dirty="0" smtClean="0">
                <a:latin typeface="Arial Rounded MT Bold" pitchFamily="34" charset="0"/>
              </a:rPr>
              <a:t> H </a:t>
            </a:r>
            <a:r>
              <a:rPr lang="hu-HU" sz="2400" dirty="0" err="1" smtClean="0">
                <a:latin typeface="Arial Rounded MT Bold" pitchFamily="34" charset="0"/>
              </a:rPr>
              <a:t>or</a:t>
            </a:r>
            <a:r>
              <a:rPr lang="hu-HU" sz="2400" dirty="0" smtClean="0">
                <a:latin typeface="Arial Rounded MT Bold" pitchFamily="34" charset="0"/>
              </a:rPr>
              <a:t> T </a:t>
            </a:r>
            <a:r>
              <a:rPr lang="hu-HU" sz="2400" dirty="0" err="1" smtClean="0">
                <a:latin typeface="Arial Rounded MT Bold" pitchFamily="34" charset="0"/>
              </a:rPr>
              <a:t>in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fields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as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you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can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imagine</a:t>
            </a:r>
            <a:r>
              <a:rPr lang="hu-HU" sz="2400" dirty="0" smtClean="0">
                <a:latin typeface="Arial Rounded MT Bold" pitchFamily="34" charset="0"/>
              </a:rPr>
              <a:t> a random </a:t>
            </a:r>
            <a:r>
              <a:rPr lang="hu-HU" sz="2400" dirty="0" err="1" smtClean="0">
                <a:latin typeface="Arial Rounded MT Bold" pitchFamily="34" charset="0"/>
              </a:rPr>
              <a:t>head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or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tail</a:t>
            </a:r>
            <a:r>
              <a:rPr lang="hu-HU" sz="2400" dirty="0" smtClean="0">
                <a:latin typeface="Arial Rounded MT Bold" pitchFamily="34" charset="0"/>
              </a:rPr>
              <a:t> series. </a:t>
            </a:r>
            <a:r>
              <a:rPr lang="hu-HU" sz="2400" dirty="0" err="1" smtClean="0">
                <a:latin typeface="Arial Rounded MT Bold" pitchFamily="34" charset="0"/>
              </a:rPr>
              <a:t>You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do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not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necessarily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have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to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choose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table</a:t>
            </a:r>
            <a:r>
              <a:rPr lang="hu-HU" sz="2400" dirty="0" smtClean="0">
                <a:latin typeface="Arial Rounded MT Bold" pitchFamily="34" charset="0"/>
              </a:rPr>
              <a:t> A. </a:t>
            </a:r>
            <a:r>
              <a:rPr lang="hu-HU" sz="2400" dirty="0" err="1" smtClean="0">
                <a:latin typeface="Arial Rounded MT Bold" pitchFamily="34" charset="0"/>
              </a:rPr>
              <a:t>Please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read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page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full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before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you</a:t>
            </a:r>
            <a:r>
              <a:rPr lang="hu-HU" sz="2400" dirty="0" smtClean="0">
                <a:latin typeface="Arial Rounded MT Bold" pitchFamily="34" charset="0"/>
              </a:rPr>
              <a:t> start </a:t>
            </a:r>
            <a:r>
              <a:rPr lang="hu-HU" sz="2400" dirty="0" err="1" smtClean="0">
                <a:latin typeface="Arial Rounded MT Bold" pitchFamily="34" charset="0"/>
              </a:rPr>
              <a:t>it</a:t>
            </a:r>
            <a:r>
              <a:rPr lang="hu-HU" sz="2400" dirty="0" smtClean="0">
                <a:latin typeface="Arial Rounded MT Bold" pitchFamily="34" charset="0"/>
              </a:rPr>
              <a:t>.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hu-HU" sz="2400" dirty="0" err="1" smtClean="0">
                <a:latin typeface="Arial Rounded MT Bold" pitchFamily="34" charset="0"/>
              </a:rPr>
              <a:t>Take</a:t>
            </a:r>
            <a:r>
              <a:rPr lang="hu-HU" sz="2400" dirty="0" smtClean="0">
                <a:latin typeface="Arial Rounded MT Bold" pitchFamily="34" charset="0"/>
              </a:rPr>
              <a:t> a </a:t>
            </a:r>
            <a:r>
              <a:rPr lang="hu-HU" sz="2400" dirty="0" err="1" smtClean="0">
                <a:latin typeface="Arial Rounded MT Bold" pitchFamily="34" charset="0"/>
              </a:rPr>
              <a:t>coin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run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trial</a:t>
            </a:r>
            <a:r>
              <a:rPr lang="hu-HU" sz="2400" dirty="0" smtClean="0">
                <a:latin typeface="Arial Rounded MT Bold" pitchFamily="34" charset="0"/>
              </a:rPr>
              <a:t> and </a:t>
            </a:r>
            <a:r>
              <a:rPr lang="hu-HU" sz="2400" dirty="0" err="1" smtClean="0">
                <a:latin typeface="Arial Rounded MT Bold" pitchFamily="34" charset="0"/>
              </a:rPr>
              <a:t>fill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in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other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table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with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real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data</a:t>
            </a:r>
            <a:r>
              <a:rPr lang="hu-HU" sz="2400" dirty="0" smtClean="0">
                <a:latin typeface="Arial Rounded MT Bold" pitchFamily="34" charset="0"/>
              </a:rPr>
              <a:t> series.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hu-HU" sz="2400" dirty="0" err="1" smtClean="0">
                <a:latin typeface="Arial Rounded MT Bold" pitchFamily="34" charset="0"/>
              </a:rPr>
              <a:t>Share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your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tables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with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me</a:t>
            </a:r>
            <a:r>
              <a:rPr lang="hu-HU" sz="2400" dirty="0" smtClean="0">
                <a:latin typeface="Arial Rounded MT Bold" pitchFamily="34" charset="0"/>
              </a:rPr>
              <a:t> and </a:t>
            </a:r>
            <a:r>
              <a:rPr lang="hu-HU" sz="2400" dirty="0" err="1" smtClean="0">
                <a:latin typeface="Arial Rounded MT Bold" pitchFamily="34" charset="0"/>
              </a:rPr>
              <a:t>with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your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neighbours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and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try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to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find</a:t>
            </a:r>
            <a:r>
              <a:rPr lang="hu-HU" sz="2400" dirty="0" smtClean="0">
                <a:latin typeface="Arial Rounded MT Bold" pitchFamily="34" charset="0"/>
              </a:rPr>
              <a:t> out </a:t>
            </a:r>
            <a:r>
              <a:rPr lang="hu-HU" sz="2400" dirty="0" err="1" smtClean="0">
                <a:latin typeface="Arial Rounded MT Bold" pitchFamily="34" charset="0"/>
              </a:rPr>
              <a:t>which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table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was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artificially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completed</a:t>
            </a:r>
            <a:r>
              <a:rPr lang="hu-HU" sz="2400" dirty="0" smtClean="0">
                <a:latin typeface="Arial Rounded MT Bold" pitchFamily="34" charset="0"/>
              </a:rPr>
              <a:t> and </a:t>
            </a:r>
            <a:r>
              <a:rPr lang="hu-HU" sz="2400" dirty="0" err="1" smtClean="0">
                <a:latin typeface="Arial Rounded MT Bold" pitchFamily="34" charset="0"/>
              </a:rPr>
              <a:t>which</a:t>
            </a:r>
            <a:r>
              <a:rPr lang="hu-HU" sz="2400" dirty="0" smtClean="0">
                <a:latin typeface="Arial Rounded MT Bold" pitchFamily="34" charset="0"/>
              </a:rPr>
              <a:t> series </a:t>
            </a:r>
            <a:r>
              <a:rPr lang="hu-HU" sz="2400" dirty="0" err="1" smtClean="0">
                <a:latin typeface="Arial Rounded MT Bold" pitchFamily="34" charset="0"/>
              </a:rPr>
              <a:t>originated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from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real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coin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tossing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experiment</a:t>
            </a:r>
            <a:r>
              <a:rPr lang="hu-HU" sz="2400" dirty="0" smtClean="0">
                <a:latin typeface="Arial Rounded MT Bold" pitchFamily="34" charset="0"/>
              </a:rPr>
              <a:t>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rabicPeriod"/>
            </a:pPr>
            <a:r>
              <a:rPr lang="hu-HU" sz="2400" dirty="0" err="1" smtClean="0">
                <a:latin typeface="Arial Rounded MT Bold" pitchFamily="34" charset="0"/>
              </a:rPr>
              <a:t>Discuss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your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decision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method</a:t>
            </a:r>
            <a:r>
              <a:rPr lang="hu-HU" sz="2400" dirty="0" smtClean="0">
                <a:latin typeface="Arial Rounded MT Bold" pitchFamily="34" charset="0"/>
              </a:rPr>
              <a:t>. </a:t>
            </a:r>
            <a:endParaRPr lang="hu-HU" sz="2400" dirty="0"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fld id="{191D9B7D-CA6A-47E5-9F17-5336D7AE230F}" type="slidenum">
              <a:rPr lang="hu-HU" sz="1200" b="1">
                <a:solidFill>
                  <a:schemeClr val="accent1">
                    <a:lumMod val="50000"/>
                  </a:schemeClr>
                </a:solidFill>
              </a:rPr>
              <a:pPr algn="ctr" eaLnBrk="1"/>
              <a:t>7</a:t>
            </a:fld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statistic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Head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runs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12" y="972208"/>
            <a:ext cx="2138514" cy="1512229"/>
          </a:xfrm>
          <a:prstGeom prst="rect">
            <a:avLst/>
          </a:prstGeom>
        </p:spPr>
      </p:pic>
      <p:pic>
        <p:nvPicPr>
          <p:cNvPr id="15" name="Kép 14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2" y="33335"/>
            <a:ext cx="3512302" cy="1720792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933611" y="427037"/>
            <a:ext cx="6135902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hu-HU" sz="4000" b="1" dirty="0" smtClean="0">
                <a:latin typeface="Arial Rounded MT Bold" pitchFamily="34" charset="0"/>
              </a:rPr>
              <a:t>Head </a:t>
            </a:r>
            <a:r>
              <a:rPr lang="hu-HU" sz="4000" b="1" dirty="0" err="1" smtClean="0">
                <a:latin typeface="Arial Rounded MT Bold" pitchFamily="34" charset="0"/>
              </a:rPr>
              <a:t>or</a:t>
            </a:r>
            <a:r>
              <a:rPr lang="hu-HU" sz="4000" b="1" dirty="0" smtClean="0">
                <a:latin typeface="Arial Rounded MT Bold" pitchFamily="34" charset="0"/>
              </a:rPr>
              <a:t> </a:t>
            </a:r>
            <a:r>
              <a:rPr lang="hu-HU" sz="4000" b="1" dirty="0" err="1" smtClean="0">
                <a:latin typeface="Arial Rounded MT Bold" pitchFamily="34" charset="0"/>
              </a:rPr>
              <a:t>Tails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03652" y="331683"/>
            <a:ext cx="1026659" cy="60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solidFill>
                  <a:srgbClr val="FF3300"/>
                </a:solidFill>
                <a:latin typeface="Arial Rounded MT Bold" pitchFamily="34" charset="0"/>
              </a:rPr>
              <a:t>Click</a:t>
            </a:r>
            <a:r>
              <a:rPr lang="hu-HU" sz="1200" dirty="0" smtClean="0">
                <a:solidFill>
                  <a:srgbClr val="FF3300"/>
                </a:solidFill>
                <a:latin typeface="Arial Rounded MT Bold" pitchFamily="34" charset="0"/>
              </a:rPr>
              <a:t> here </a:t>
            </a:r>
            <a:r>
              <a:rPr lang="hu-HU" sz="1200" dirty="0" err="1" smtClean="0">
                <a:solidFill>
                  <a:srgbClr val="FF3300"/>
                </a:solidFill>
                <a:latin typeface="Arial Rounded MT Bold" pitchFamily="34" charset="0"/>
              </a:rPr>
              <a:t>to</a:t>
            </a:r>
            <a:r>
              <a:rPr lang="hu-HU" sz="1200" dirty="0" smtClean="0">
                <a:solidFill>
                  <a:srgbClr val="FF3300"/>
                </a:solidFill>
                <a:latin typeface="Arial Rounded MT Bold" pitchFamily="34" charset="0"/>
              </a:rPr>
              <a:t> play </a:t>
            </a:r>
            <a:r>
              <a:rPr lang="hu-HU" sz="1200" dirty="0" err="1" smtClean="0">
                <a:solidFill>
                  <a:srgbClr val="FF3300"/>
                </a:solidFill>
                <a:latin typeface="Arial Rounded MT Bold" pitchFamily="34" charset="0"/>
              </a:rPr>
              <a:t>movie</a:t>
            </a:r>
            <a:endParaRPr lang="en-US" sz="1200" dirty="0">
              <a:solidFill>
                <a:srgbClr val="FF3300"/>
              </a:solidFill>
              <a:latin typeface="Arial Rounded MT Bold" pitchFamily="34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 bwMode="auto">
          <a:xfrm>
            <a:off x="925512" y="655637"/>
            <a:ext cx="228600" cy="76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5311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468311" y="1341437"/>
            <a:ext cx="9048751" cy="22860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00B05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hu-H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3112" y="1341437"/>
            <a:ext cx="8763000" cy="22860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smtClean="0">
                <a:latin typeface="Arial Rounded MT Bold" pitchFamily="34" charset="0"/>
              </a:rPr>
              <a:t>List </a:t>
            </a:r>
            <a:r>
              <a:rPr lang="hu-HU" sz="2400" dirty="0" err="1" smtClean="0">
                <a:latin typeface="Arial Rounded MT Bold" pitchFamily="34" charset="0"/>
              </a:rPr>
              <a:t>all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possible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sequences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in</a:t>
            </a:r>
            <a:r>
              <a:rPr lang="hu-HU" sz="2400" dirty="0" smtClean="0">
                <a:latin typeface="Arial Rounded MT Bold" pitchFamily="34" charset="0"/>
              </a:rPr>
              <a:t> a </a:t>
            </a:r>
            <a:r>
              <a:rPr lang="hu-HU" sz="2400" dirty="0" err="1" smtClean="0">
                <a:latin typeface="Arial Rounded MT Bold" pitchFamily="34" charset="0"/>
              </a:rPr>
              <a:t>three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long</a:t>
            </a:r>
            <a:r>
              <a:rPr lang="hu-HU" sz="2400" dirty="0" smtClean="0">
                <a:latin typeface="Arial Rounded MT Bold" pitchFamily="34" charset="0"/>
              </a:rPr>
              <a:t> H-T series.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Derive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probability</a:t>
            </a:r>
            <a:r>
              <a:rPr lang="hu-HU" sz="2400" dirty="0" smtClean="0">
                <a:latin typeface="Arial Rounded MT Bold" pitchFamily="34" charset="0"/>
              </a:rPr>
              <a:t> of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longest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head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run</a:t>
            </a:r>
            <a:r>
              <a:rPr lang="hu-HU" sz="2400" dirty="0" smtClean="0">
                <a:latin typeface="Arial Rounded MT Bold" pitchFamily="34" charset="0"/>
              </a:rPr>
              <a:t>. </a:t>
            </a:r>
            <a:r>
              <a:rPr lang="hu-HU" sz="2400" dirty="0" err="1" smtClean="0">
                <a:latin typeface="Arial Rounded MT Bold" pitchFamily="34" charset="0"/>
              </a:rPr>
              <a:t>Let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us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suppose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that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coin</a:t>
            </a:r>
            <a:r>
              <a:rPr lang="hu-HU" sz="2400" dirty="0" smtClean="0">
                <a:latin typeface="Arial Rounded MT Bold" pitchFamily="34" charset="0"/>
              </a:rPr>
              <a:t> is fair, </a:t>
            </a:r>
            <a:r>
              <a:rPr lang="hu-HU" sz="2400" dirty="0" err="1" smtClean="0">
                <a:latin typeface="Arial Rounded MT Bold" pitchFamily="34" charset="0"/>
              </a:rPr>
              <a:t>so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probability</a:t>
            </a:r>
            <a:r>
              <a:rPr lang="hu-HU" sz="2400" dirty="0" smtClean="0">
                <a:latin typeface="Arial Rounded MT Bold" pitchFamily="34" charset="0"/>
              </a:rPr>
              <a:t> of </a:t>
            </a:r>
            <a:r>
              <a:rPr lang="hu-HU" sz="2400" dirty="0" err="1" smtClean="0">
                <a:latin typeface="Arial Rounded MT Bold" pitchFamily="34" charset="0"/>
              </a:rPr>
              <a:t>head</a:t>
            </a:r>
            <a:r>
              <a:rPr lang="hu-HU" sz="2400" dirty="0" smtClean="0">
                <a:latin typeface="Arial Rounded MT Bold" pitchFamily="34" charset="0"/>
              </a:rPr>
              <a:t> and </a:t>
            </a:r>
            <a:r>
              <a:rPr lang="hu-HU" sz="2400" dirty="0" err="1" smtClean="0">
                <a:latin typeface="Arial Rounded MT Bold" pitchFamily="34" charset="0"/>
              </a:rPr>
              <a:t>tail</a:t>
            </a:r>
            <a:r>
              <a:rPr lang="hu-HU" sz="2400" dirty="0" smtClean="0">
                <a:latin typeface="Arial Rounded MT Bold" pitchFamily="34" charset="0"/>
              </a:rPr>
              <a:t> is ½.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Calculate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average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length</a:t>
            </a:r>
            <a:r>
              <a:rPr lang="hu-HU" sz="2400" dirty="0" smtClean="0">
                <a:latin typeface="Arial Rounded MT Bold" pitchFamily="34" charset="0"/>
              </a:rPr>
              <a:t> of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longest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head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run</a:t>
            </a:r>
            <a:r>
              <a:rPr lang="hu-HU" sz="2400" dirty="0" smtClean="0">
                <a:latin typeface="Arial Rounded MT Bold" pitchFamily="34" charset="0"/>
              </a:rPr>
              <a:t>.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fld id="{191D9B7D-CA6A-47E5-9F17-5336D7AE230F}" type="slidenum">
              <a:rPr lang="hu-HU" sz="1200" b="1">
                <a:solidFill>
                  <a:schemeClr val="accent1">
                    <a:lumMod val="50000"/>
                  </a:schemeClr>
                </a:solidFill>
              </a:rPr>
              <a:pPr algn="ctr" eaLnBrk="1"/>
              <a:t>8</a:t>
            </a:fld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statistic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Head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runs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99" y="524238"/>
            <a:ext cx="1006721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hu-HU" sz="4000" b="1" dirty="0" smtClean="0">
                <a:latin typeface="Arial Rounded MT Bold" pitchFamily="34" charset="0"/>
              </a:rPr>
              <a:t>Head </a:t>
            </a:r>
            <a:r>
              <a:rPr lang="hu-HU" sz="4000" b="1" dirty="0" err="1" smtClean="0">
                <a:latin typeface="Arial Rounded MT Bold" pitchFamily="34" charset="0"/>
              </a:rPr>
              <a:t>runs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047281"/>
              </p:ext>
            </p:extLst>
          </p:nvPr>
        </p:nvGraphicFramePr>
        <p:xfrm>
          <a:off x="1564722" y="3932237"/>
          <a:ext cx="6754768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714"/>
                <a:gridCol w="920874"/>
                <a:gridCol w="1125795"/>
                <a:gridCol w="1125795"/>
                <a:gridCol w="1125795"/>
                <a:gridCol w="1125795"/>
              </a:tblGrid>
              <a:tr h="441960">
                <a:tc>
                  <a:txBody>
                    <a:bodyPr/>
                    <a:lstStyle/>
                    <a:p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dirty="0" err="1" smtClean="0">
                          <a:latin typeface="Arial Rounded MT Bold" pitchFamily="34" charset="0"/>
                        </a:rPr>
                        <a:t>Exactly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i="1" dirty="0" smtClean="0">
                          <a:latin typeface="Arial Rounded MT Bold" pitchFamily="34" charset="0"/>
                        </a:rPr>
                        <a:t>k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long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head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run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0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1960">
                <a:tc rowSpan="3">
                  <a:txBody>
                    <a:bodyPr/>
                    <a:lstStyle/>
                    <a:p>
                      <a:r>
                        <a:rPr lang="hu-HU" i="1" dirty="0" smtClean="0">
                          <a:latin typeface="Arial Rounded MT Bold" pitchFamily="34" charset="0"/>
                        </a:rPr>
                        <a:t>n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long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series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19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19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23690" y="6294436"/>
            <a:ext cx="8763000" cy="712789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hu-HU" sz="2400" dirty="0" smtClean="0">
                <a:latin typeface="Arial Rounded MT Bold" pitchFamily="34" charset="0"/>
              </a:rPr>
              <a:t>1/8 · 0 + 4/8 · 1 + 2/8 · 2 + 1/8 ·3 = 11/8</a:t>
            </a:r>
            <a:endParaRPr lang="hu-HU" sz="24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83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468311" y="1417637"/>
            <a:ext cx="9048751" cy="11811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76200" dir="2700000" algn="tl" rotWithShape="0">
              <a:srgbClr val="00B05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hu-H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Gergely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Wintsche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3112" y="1570037"/>
            <a:ext cx="8763000" cy="9144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400" dirty="0" err="1" smtClean="0">
                <a:latin typeface="Arial Rounded MT Bold" pitchFamily="34" charset="0"/>
              </a:rPr>
              <a:t>Could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you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repeat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the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above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calculations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for</a:t>
            </a:r>
            <a:r>
              <a:rPr lang="hu-HU" sz="2400" dirty="0" smtClean="0">
                <a:latin typeface="Arial Rounded MT Bold" pitchFamily="34" charset="0"/>
              </a:rPr>
              <a:t> 4, 5, 6, …,</a:t>
            </a:r>
            <a:r>
              <a:rPr lang="hu-HU" sz="2400" i="1" dirty="0" smtClean="0">
                <a:latin typeface="Arial Rounded MT Bold" pitchFamily="34" charset="0"/>
              </a:rPr>
              <a:t> n </a:t>
            </a:r>
            <a:r>
              <a:rPr lang="hu-HU" sz="2400" dirty="0" err="1" smtClean="0">
                <a:latin typeface="Arial Rounded MT Bold" pitchFamily="34" charset="0"/>
              </a:rPr>
              <a:t>long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coin</a:t>
            </a:r>
            <a:r>
              <a:rPr lang="hu-HU" sz="2400" dirty="0" smtClean="0">
                <a:latin typeface="Arial Rounded MT Bold" pitchFamily="34" charset="0"/>
              </a:rPr>
              <a:t> </a:t>
            </a:r>
            <a:r>
              <a:rPr lang="hu-HU" sz="2400" dirty="0" err="1" smtClean="0">
                <a:latin typeface="Arial Rounded MT Bold" pitchFamily="34" charset="0"/>
              </a:rPr>
              <a:t>tossing</a:t>
            </a:r>
            <a:r>
              <a:rPr lang="hu-HU" sz="2400" dirty="0" smtClean="0">
                <a:latin typeface="Arial Rounded MT Bold" pitchFamily="34" charset="0"/>
              </a:rPr>
              <a:t> series?</a:t>
            </a:r>
            <a:endParaRPr lang="hu-HU" sz="2400" i="1" baseline="-25000" dirty="0" smtClean="0"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Part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/ </a:t>
            </a:r>
            <a:fld id="{191D9B7D-CA6A-47E5-9F17-5336D7AE230F}" type="slidenum">
              <a:rPr lang="hu-HU" sz="1200" b="1">
                <a:solidFill>
                  <a:schemeClr val="accent1">
                    <a:lumMod val="50000"/>
                  </a:schemeClr>
                </a:solidFill>
              </a:rPr>
              <a:pPr algn="ctr" eaLnBrk="1"/>
              <a:t>9</a:t>
            </a:fld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experiments</a:t>
            </a:r>
            <a:r>
              <a:rPr lang="hu-H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1200" b="1" dirty="0" err="1">
                <a:solidFill>
                  <a:schemeClr val="accent1">
                    <a:lumMod val="50000"/>
                  </a:schemeClr>
                </a:solidFill>
              </a:rPr>
              <a:t>statistic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dirty="0" smtClean="0">
                <a:solidFill>
                  <a:schemeClr val="accent1">
                    <a:lumMod val="50000"/>
                  </a:schemeClr>
                </a:solidFill>
              </a:rPr>
              <a:t>Head </a:t>
            </a:r>
            <a:r>
              <a:rPr lang="hu-HU" sz="1200" b="1" dirty="0" err="1" smtClean="0">
                <a:solidFill>
                  <a:schemeClr val="accent1">
                    <a:lumMod val="50000"/>
                  </a:schemeClr>
                </a:solidFill>
              </a:rPr>
              <a:t>runs</a:t>
            </a:r>
            <a:endParaRPr lang="de-DE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99" y="524238"/>
            <a:ext cx="10067214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hu-HU" sz="4000" b="1" dirty="0" smtClean="0">
                <a:latin typeface="Arial Rounded MT Bold" pitchFamily="34" charset="0"/>
              </a:rPr>
              <a:t>Head </a:t>
            </a:r>
            <a:r>
              <a:rPr lang="hu-HU" sz="4000" b="1" dirty="0" err="1" smtClean="0">
                <a:latin typeface="Arial Rounded MT Bold" pitchFamily="34" charset="0"/>
              </a:rPr>
              <a:t>runs</a:t>
            </a:r>
            <a:endParaRPr lang="hu-HU" sz="4000" b="1" dirty="0" smtClean="0">
              <a:latin typeface="Arial Rounded MT Bold" pitchFamily="34" charset="0"/>
            </a:endParaRPr>
          </a:p>
        </p:txBody>
      </p:sp>
      <p:graphicFrame>
        <p:nvGraphicFramePr>
          <p:cNvPr id="14" name="Tábláza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24119"/>
              </p:ext>
            </p:extLst>
          </p:nvPr>
        </p:nvGraphicFramePr>
        <p:xfrm>
          <a:off x="1368944" y="3094037"/>
          <a:ext cx="740516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524"/>
                <a:gridCol w="571012"/>
                <a:gridCol w="698079"/>
                <a:gridCol w="698079"/>
                <a:gridCol w="698079"/>
                <a:gridCol w="698079"/>
                <a:gridCol w="698079"/>
                <a:gridCol w="698079"/>
                <a:gridCol w="698079"/>
                <a:gridCol w="698079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hu-HU" dirty="0" err="1" smtClean="0">
                          <a:latin typeface="Arial Rounded MT Bold" pitchFamily="34" charset="0"/>
                        </a:rPr>
                        <a:t>Exactly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i="1" dirty="0" smtClean="0">
                          <a:latin typeface="Arial Rounded MT Bold" pitchFamily="34" charset="0"/>
                        </a:rPr>
                        <a:t>k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long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head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run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0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5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6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…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latin typeface="Arial Rounded MT Bold" pitchFamily="34" charset="0"/>
                        </a:rPr>
                        <a:t>n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Arial Rounded MT Bold" pitchFamily="34" charset="0"/>
                        </a:rPr>
                        <a:t>long</a:t>
                      </a:r>
                      <a:r>
                        <a:rPr lang="hu-HU" dirty="0" smtClean="0">
                          <a:latin typeface="Arial Rounded MT Bold" pitchFamily="34" charset="0"/>
                        </a:rPr>
                        <a:t> series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4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7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5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5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5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6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20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23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5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2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1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Arial Rounded MT Bold" pitchFamily="34" charset="0"/>
                        </a:rPr>
                        <a:t>…</a:t>
                      </a:r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175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1357</Words>
  <Application>Microsoft Office PowerPoint</Application>
  <PresentationFormat>Egyéni</PresentationFormat>
  <Paragraphs>361</Paragraphs>
  <Slides>15</Slides>
  <Notes>15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Alapértelmezett terv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wg</dc:creator>
  <cp:lastModifiedBy>wg</cp:lastModifiedBy>
  <cp:revision>196</cp:revision>
  <cp:lastPrinted>1601-01-01T00:00:00Z</cp:lastPrinted>
  <dcterms:created xsi:type="dcterms:W3CDTF">2009-04-16T09:32:33Z</dcterms:created>
  <dcterms:modified xsi:type="dcterms:W3CDTF">2012-06-30T17:04:23Z</dcterms:modified>
</cp:coreProperties>
</file>