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2" r:id="rId3"/>
    <p:sldId id="281" r:id="rId4"/>
    <p:sldId id="282" r:id="rId5"/>
    <p:sldId id="273" r:id="rId6"/>
    <p:sldId id="284" r:id="rId7"/>
    <p:sldId id="285" r:id="rId8"/>
    <p:sldId id="286" r:id="rId9"/>
    <p:sldId id="283" r:id="rId10"/>
    <p:sldId id="274" r:id="rId11"/>
    <p:sldId id="275" r:id="rId12"/>
    <p:sldId id="276" r:id="rId13"/>
    <p:sldId id="277" r:id="rId14"/>
    <p:sldId id="278" r:id="rId15"/>
    <p:sldId id="279" r:id="rId16"/>
    <p:sldId id="280" r:id="rId17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BC8F00"/>
    <a:srgbClr val="FFFF99"/>
    <a:srgbClr val="D6E3EA"/>
    <a:srgbClr val="000080"/>
    <a:srgbClr val="00CCFF"/>
    <a:srgbClr val="FF5050"/>
    <a:srgbClr val="FFCC0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éma alapján készült stílus 1 – 6. jelölőszín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63" autoAdjust="0"/>
    <p:restoredTop sz="92000" autoAdjust="0"/>
  </p:normalViewPr>
  <p:slideViewPr>
    <p:cSldViewPr>
      <p:cViewPr>
        <p:scale>
          <a:sx n="54" d="100"/>
          <a:sy n="54" d="100"/>
        </p:scale>
        <p:origin x="-1494" y="-1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19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766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281488" y="0"/>
            <a:ext cx="32766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155238"/>
            <a:ext cx="32766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81488" y="10155238"/>
            <a:ext cx="32766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045180B-225B-4DF9-A67E-59F6EE60A0B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4530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hu-HU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3A407B5-5EC5-40B0-BB5D-A5E6CDE45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897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fld id="{BA16C40D-5632-4307-9916-827260702415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1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fld id="{BA16C40D-5632-4307-9916-827260702415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10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fld id="{BA16C40D-5632-4307-9916-827260702415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11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fld id="{BA16C40D-5632-4307-9916-827260702415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12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fld id="{BA16C40D-5632-4307-9916-827260702415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13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fld id="{BA16C40D-5632-4307-9916-827260702415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14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fld id="{BA16C40D-5632-4307-9916-827260702415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15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fld id="{BA16C40D-5632-4307-9916-827260702415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16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fld id="{BA16C40D-5632-4307-9916-827260702415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2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fld id="{BA16C40D-5632-4307-9916-827260702415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3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fld id="{BA16C40D-5632-4307-9916-827260702415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4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fld id="{BA16C40D-5632-4307-9916-827260702415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5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fld id="{BA16C40D-5632-4307-9916-827260702415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6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fld id="{BA16C40D-5632-4307-9916-827260702415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7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fld id="{BA16C40D-5632-4307-9916-827260702415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8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fld id="{BA16C40D-5632-4307-9916-827260702415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 eaLnBrk="1"/>
              <a:t>9</a:t>
            </a:fld>
            <a:endParaRPr lang="en-US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8F274-150D-45F0-A870-AA61EEE8F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607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3EA08-CDEB-4B71-A058-CC7E5ACE3F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135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D3C36-9D1B-4F52-B81C-6F7790E82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396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F1B50-8741-47BA-A022-5492257B7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894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39BDD-1983-41CB-BBEE-84DABEDA44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30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3D9A6-14CD-4133-B276-0EABEA198A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063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7DBD6-CE82-4CC2-8BFE-34A5D923D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3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0B476-2138-4ADE-97DA-7AF127298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43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462C5-0248-4632-BD55-392340DB5A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17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DA394-6B73-49A4-B27F-65C1C67CEE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3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7C38F-BDD2-4DD3-BDAF-654522DE9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775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Címszöveg formátumának szerkesztése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Vázlatszöveg formátumának szerkesztése</a:t>
            </a:r>
          </a:p>
          <a:p>
            <a:pPr lvl="1"/>
            <a:r>
              <a:rPr lang="en-GB" smtClean="0"/>
              <a:t>Második vázlatszint</a:t>
            </a:r>
          </a:p>
          <a:p>
            <a:pPr lvl="2"/>
            <a:r>
              <a:rPr lang="en-GB" smtClean="0"/>
              <a:t>Harmadik vázlatszint</a:t>
            </a:r>
          </a:p>
          <a:p>
            <a:pPr lvl="3"/>
            <a:r>
              <a:rPr lang="en-GB" smtClean="0"/>
              <a:t>Negyedik vázlatszint</a:t>
            </a:r>
          </a:p>
          <a:p>
            <a:pPr lvl="4"/>
            <a:r>
              <a:rPr lang="en-GB" smtClean="0"/>
              <a:t>Ötödik vázlatszint</a:t>
            </a:r>
          </a:p>
          <a:p>
            <a:pPr lvl="4"/>
            <a:r>
              <a:rPr lang="en-GB" smtClean="0"/>
              <a:t>Hatodik vázlatszint</a:t>
            </a:r>
          </a:p>
          <a:p>
            <a:pPr lvl="4"/>
            <a:r>
              <a:rPr lang="en-GB" smtClean="0"/>
              <a:t>Hetedik vázlatszint</a:t>
            </a:r>
          </a:p>
          <a:p>
            <a:pPr lvl="4"/>
            <a:r>
              <a:rPr lang="en-GB" smtClean="0"/>
              <a:t>Nyolcadik vázlatszint</a:t>
            </a:r>
          </a:p>
          <a:p>
            <a:pPr lvl="4"/>
            <a:r>
              <a:rPr lang="en-GB" smtClean="0"/>
              <a:t>Kilencedik vázlatszint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510ECFAE-F3EE-4957-83FD-33EFFD705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hyperlink" Target="file:///D:\ELOADASOK\CME2012\2_2examle.ggb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hyperlink" Target="file:///D:\ELOADASOK\CME2012\2_3examle.ggb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hyperlink" Target="file:///D:\ELOADASOK\CME2012\2_4examle.ggb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hyperlink" Target="file:///D:\ELOADASOK\CME2012\2_5examle.ggb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hyperlink" Target="file:///D:\ELOADASOK\CME2012\2_6examle.ggb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hyperlink" Target="file:///D:\ELOADASOK\CME2012\2_7examle.ggb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ile:///D:\ELOADASOK\CME2012\2_1examle.ggb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image" Target="../media/image1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ekerekített téglalap 10"/>
          <p:cNvSpPr/>
          <p:nvPr/>
        </p:nvSpPr>
        <p:spPr bwMode="auto">
          <a:xfrm>
            <a:off x="389392" y="2636837"/>
            <a:ext cx="9299120" cy="19050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52400" dist="76200" dir="2700000" algn="tl" rotWithShape="0">
              <a:srgbClr val="BC8F00">
                <a:alpha val="50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7019925"/>
            <a:ext cx="10080625" cy="539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3240088" y="7299325"/>
            <a:ext cx="65532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55584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/>
            <a:r>
              <a:rPr lang="de-DE" sz="1200" b="1" dirty="0">
                <a:solidFill>
                  <a:srgbClr val="FF3300"/>
                </a:solidFill>
              </a:rPr>
              <a:t>   </a:t>
            </a:r>
            <a:r>
              <a:rPr lang="hu-HU" sz="1200" b="1" dirty="0" smtClean="0">
                <a:solidFill>
                  <a:srgbClr val="FF3300"/>
                </a:solidFill>
              </a:rPr>
              <a:t>CME1</a:t>
            </a:r>
            <a:r>
              <a:rPr lang="en-US" sz="1200" b="1" dirty="0" smtClean="0">
                <a:solidFill>
                  <a:srgbClr val="FF3300"/>
                </a:solidFill>
              </a:rPr>
              <a:t>2</a:t>
            </a:r>
            <a:r>
              <a:rPr lang="hu-HU" sz="1200" b="1" dirty="0" smtClean="0">
                <a:solidFill>
                  <a:srgbClr val="FF3300"/>
                </a:solidFill>
              </a:rPr>
              <a:t>, 201</a:t>
            </a:r>
            <a:r>
              <a:rPr lang="en-US" sz="1200" b="1" dirty="0" smtClean="0">
                <a:solidFill>
                  <a:srgbClr val="FF3300"/>
                </a:solidFill>
              </a:rPr>
              <a:t>2</a:t>
            </a:r>
            <a:r>
              <a:rPr lang="hu-HU" sz="1200" b="1" dirty="0" smtClean="0">
                <a:solidFill>
                  <a:srgbClr val="FF3300"/>
                </a:solidFill>
              </a:rPr>
              <a:t>.0</a:t>
            </a:r>
            <a:r>
              <a:rPr lang="en-US" sz="1200" b="1" dirty="0" smtClean="0">
                <a:solidFill>
                  <a:srgbClr val="FF3300"/>
                </a:solidFill>
              </a:rPr>
              <a:t>7.02.</a:t>
            </a:r>
            <a:r>
              <a:rPr lang="hu-HU" sz="1200" b="1" dirty="0" smtClean="0">
                <a:solidFill>
                  <a:srgbClr val="FF3300"/>
                </a:solidFill>
              </a:rPr>
              <a:t> </a:t>
            </a:r>
            <a:r>
              <a:rPr lang="hu-HU" sz="1200" b="1" dirty="0">
                <a:solidFill>
                  <a:srgbClr val="FF3300"/>
                </a:solidFill>
              </a:rPr>
              <a:t>– </a:t>
            </a:r>
            <a:r>
              <a:rPr lang="en-US" sz="1200" b="1" dirty="0" smtClean="0">
                <a:solidFill>
                  <a:srgbClr val="FF3300"/>
                </a:solidFill>
              </a:rPr>
              <a:t>R</a:t>
            </a:r>
            <a:r>
              <a:rPr lang="hu-HU" sz="1200" b="1" dirty="0" smtClean="0">
                <a:solidFill>
                  <a:srgbClr val="FF3300"/>
                </a:solidFill>
              </a:rPr>
              <a:t>z</a:t>
            </a:r>
            <a:r>
              <a:rPr lang="en-US" sz="1200" b="1" dirty="0" err="1" smtClean="0">
                <a:solidFill>
                  <a:srgbClr val="FF3300"/>
                </a:solidFill>
              </a:rPr>
              <a:t>es</a:t>
            </a:r>
            <a:r>
              <a:rPr lang="hu-HU" sz="1200" b="1" dirty="0" err="1" smtClean="0">
                <a:solidFill>
                  <a:srgbClr val="FF3300"/>
                </a:solidFill>
              </a:rPr>
              <a:t>zó</a:t>
            </a:r>
            <a:r>
              <a:rPr lang="en-US" sz="1200" b="1" dirty="0" smtClean="0">
                <a:solidFill>
                  <a:srgbClr val="FF3300"/>
                </a:solidFill>
              </a:rPr>
              <a:t>w</a:t>
            </a:r>
            <a:r>
              <a:rPr lang="hu-HU" sz="1200" b="1" dirty="0" smtClean="0">
                <a:solidFill>
                  <a:srgbClr val="FF3300"/>
                </a:solidFill>
              </a:rPr>
              <a:t>, </a:t>
            </a:r>
            <a:r>
              <a:rPr lang="hu-HU" sz="1200" b="1" dirty="0" err="1">
                <a:solidFill>
                  <a:srgbClr val="FF3300"/>
                </a:solidFill>
              </a:rPr>
              <a:t>Poland</a:t>
            </a:r>
            <a:r>
              <a:rPr lang="hu-HU" sz="1200" b="1" dirty="0">
                <a:solidFill>
                  <a:srgbClr val="FF3300"/>
                </a:solidFill>
              </a:rPr>
              <a:t>                                   Gergely </a:t>
            </a:r>
            <a:r>
              <a:rPr lang="hu-HU" sz="1200" b="1" dirty="0" err="1">
                <a:solidFill>
                  <a:srgbClr val="FF3300"/>
                </a:solidFill>
              </a:rPr>
              <a:t>Wintsche</a:t>
            </a:r>
            <a:endParaRPr lang="de-DE" sz="1200" b="1" dirty="0">
              <a:solidFill>
                <a:srgbClr val="FF3300"/>
              </a:solidFill>
            </a:endParaRPr>
          </a:p>
        </p:txBody>
      </p:sp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4734" y="7019925"/>
            <a:ext cx="838424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1840" y="7019925"/>
            <a:ext cx="545912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17063" y="7007225"/>
            <a:ext cx="5524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89392" y="827509"/>
            <a:ext cx="9361487" cy="123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hu-HU" sz="4000" b="1" dirty="0" err="1" smtClean="0">
                <a:latin typeface="Arial Rounded MT Bold" pitchFamily="34" charset="0"/>
              </a:rPr>
              <a:t>Generalization</a:t>
            </a:r>
            <a:endParaRPr lang="hu-HU" sz="4000" b="1" dirty="0">
              <a:latin typeface="Arial Rounded MT Bold" pitchFamily="34" charset="0"/>
            </a:endParaRPr>
          </a:p>
          <a:p>
            <a:pPr algn="ctr"/>
            <a:r>
              <a:rPr lang="hu-HU" sz="4000" b="1" dirty="0" err="1" smtClean="0">
                <a:latin typeface="Arial Rounded MT Bold" pitchFamily="34" charset="0"/>
              </a:rPr>
              <a:t>through</a:t>
            </a:r>
            <a:r>
              <a:rPr lang="hu-HU" sz="4000" b="1" dirty="0" smtClean="0">
                <a:latin typeface="Arial Rounded MT Bold" pitchFamily="34" charset="0"/>
              </a:rPr>
              <a:t> </a:t>
            </a:r>
            <a:r>
              <a:rPr lang="hu-HU" sz="4000" b="1" dirty="0" err="1" smtClean="0">
                <a:latin typeface="Arial Rounded MT Bold" pitchFamily="34" charset="0"/>
              </a:rPr>
              <a:t>problem</a:t>
            </a:r>
            <a:r>
              <a:rPr lang="hu-HU" sz="4000" b="1" dirty="0" smtClean="0">
                <a:latin typeface="Arial Rounded MT Bold" pitchFamily="34" charset="0"/>
              </a:rPr>
              <a:t> </a:t>
            </a:r>
            <a:r>
              <a:rPr lang="hu-HU" sz="4000" b="1" dirty="0" err="1" smtClean="0">
                <a:latin typeface="Arial Rounded MT Bold" pitchFamily="34" charset="0"/>
              </a:rPr>
              <a:t>solving</a:t>
            </a:r>
            <a:endParaRPr lang="hu-HU" sz="4000" b="1" dirty="0" smtClean="0">
              <a:latin typeface="Arial Rounded MT Bold" pitchFamily="34" charset="0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2491921" y="4809305"/>
            <a:ext cx="5038725" cy="143116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hu-HU" dirty="0">
                <a:latin typeface="Arial Rounded MT Bold" pitchFamily="34" charset="0"/>
              </a:rPr>
              <a:t>Gergely </a:t>
            </a:r>
            <a:r>
              <a:rPr lang="hu-HU" dirty="0" err="1">
                <a:latin typeface="Arial Rounded MT Bold" pitchFamily="34" charset="0"/>
              </a:rPr>
              <a:t>Wintsche</a:t>
            </a:r>
            <a:endParaRPr lang="hu-HU" dirty="0">
              <a:latin typeface="Arial Rounded MT Bold" pitchFamily="34" charset="0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en-US" dirty="0">
                <a:latin typeface="Arial Rounded MT Bold" pitchFamily="34" charset="0"/>
              </a:rPr>
              <a:t>Mathematics Teaching and Didactic Center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hu-HU" dirty="0" err="1">
                <a:latin typeface="Arial Rounded MT Bold" pitchFamily="34" charset="0"/>
              </a:rPr>
              <a:t>Faculty</a:t>
            </a:r>
            <a:r>
              <a:rPr lang="hu-HU" dirty="0">
                <a:latin typeface="Arial Rounded MT Bold" pitchFamily="34" charset="0"/>
              </a:rPr>
              <a:t> of Science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hu-HU" dirty="0" smtClean="0">
                <a:latin typeface="Arial Rounded MT Bold" pitchFamily="34" charset="0"/>
              </a:rPr>
              <a:t>Eötvös Loránd University, Budapest</a:t>
            </a:r>
            <a:endParaRPr lang="hu-HU" dirty="0">
              <a:latin typeface="Arial Rounded MT Bold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92112" y="2651092"/>
            <a:ext cx="9296400" cy="1890745"/>
          </a:xfrm>
          <a:prstGeom prst="rect">
            <a:avLst/>
          </a:prstGeom>
          <a:noFill/>
          <a:ln>
            <a:noFill/>
          </a:ln>
          <a:scene3d>
            <a:camera prst="obliqueBottomRight"/>
            <a:lightRig rig="threePt" dir="t"/>
          </a:scene3d>
        </p:spPr>
        <p:txBody>
          <a:bodyPr wrap="square" anchor="ctr">
            <a:noAutofit/>
          </a:bodyPr>
          <a:lstStyle/>
          <a:p>
            <a:pPr algn="ctr">
              <a:spcBef>
                <a:spcPts val="600"/>
              </a:spcBef>
            </a:pPr>
            <a:r>
              <a:rPr lang="hu-HU" sz="3600" b="1" dirty="0" smtClean="0">
                <a:latin typeface="Arial Rounded MT Bold" pitchFamily="34" charset="0"/>
              </a:rPr>
              <a:t>Part  II. </a:t>
            </a:r>
          </a:p>
          <a:p>
            <a:pPr algn="ctr">
              <a:spcBef>
                <a:spcPts val="600"/>
              </a:spcBef>
            </a:pPr>
            <a:r>
              <a:rPr lang="hu-HU" sz="3600" b="1" dirty="0">
                <a:latin typeface="Arial Rounded MT Bold" pitchFamily="34" charset="0"/>
              </a:rPr>
              <a:t>The </a:t>
            </a:r>
            <a:r>
              <a:rPr lang="hu-HU" sz="3600" b="1" dirty="0" err="1">
                <a:latin typeface="Arial Rounded MT Bold" pitchFamily="34" charset="0"/>
              </a:rPr>
              <a:t>Wallace-Bolyai-Gerwien</a:t>
            </a:r>
            <a:r>
              <a:rPr lang="hu-HU" sz="3600" b="1" dirty="0">
                <a:latin typeface="Arial Rounded MT Bold" pitchFamily="34" charset="0"/>
              </a:rPr>
              <a:t> </a:t>
            </a:r>
            <a:r>
              <a:rPr lang="hu-HU" sz="3600" b="1" dirty="0" err="1">
                <a:latin typeface="Arial Rounded MT Bold" pitchFamily="34" charset="0"/>
              </a:rPr>
              <a:t>theorem</a:t>
            </a:r>
            <a:endParaRPr lang="hu-HU" sz="3600" b="1" dirty="0">
              <a:latin typeface="Arial Rounded MT Bold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hu-HU" sz="3600" b="1" dirty="0" err="1" smtClean="0">
                <a:latin typeface="Arial Rounded MT Bold" pitchFamily="34" charset="0"/>
              </a:rPr>
              <a:t>Cut</a:t>
            </a:r>
            <a:r>
              <a:rPr lang="hu-HU" sz="3600" b="1" dirty="0" smtClean="0">
                <a:latin typeface="Arial Rounded MT Bold" pitchFamily="34" charset="0"/>
              </a:rPr>
              <a:t> a </a:t>
            </a:r>
            <a:r>
              <a:rPr lang="hu-HU" sz="3600" b="1" dirty="0" err="1" smtClean="0">
                <a:latin typeface="Arial Rounded MT Bold" pitchFamily="34" charset="0"/>
              </a:rPr>
              <a:t>quadrilateral</a:t>
            </a:r>
            <a:r>
              <a:rPr lang="hu-HU" sz="3600" b="1" dirty="0" smtClean="0">
                <a:latin typeface="Arial Rounded MT Bold" pitchFamily="34" charset="0"/>
              </a:rPr>
              <a:t> </a:t>
            </a:r>
            <a:r>
              <a:rPr lang="hu-HU" sz="3600" b="1" dirty="0" err="1" smtClean="0">
                <a:latin typeface="Arial Rounded MT Bold" pitchFamily="34" charset="0"/>
              </a:rPr>
              <a:t>into</a:t>
            </a:r>
            <a:r>
              <a:rPr lang="hu-HU" sz="3600" b="1" dirty="0" smtClean="0">
                <a:latin typeface="Arial Rounded MT Bold" pitchFamily="34" charset="0"/>
              </a:rPr>
              <a:t> 2 </a:t>
            </a:r>
            <a:r>
              <a:rPr lang="hu-HU" sz="3600" b="1" dirty="0" err="1" smtClean="0">
                <a:latin typeface="Arial Rounded MT Bold" pitchFamily="34" charset="0"/>
              </a:rPr>
              <a:t>halves</a:t>
            </a:r>
            <a:endParaRPr lang="en-GB" sz="3600" b="1" dirty="0">
              <a:latin typeface="Arial Rounded MT Bold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kerekített téglalap 2"/>
          <p:cNvSpPr/>
          <p:nvPr/>
        </p:nvSpPr>
        <p:spPr bwMode="auto">
          <a:xfrm>
            <a:off x="823690" y="1493837"/>
            <a:ext cx="8280000" cy="16002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52400" dist="76200" dir="2700000" algn="tl" rotWithShape="0">
              <a:srgbClr val="BC8F00">
                <a:alpha val="50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7019925"/>
            <a:ext cx="10080625" cy="539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7798103" y="7262070"/>
            <a:ext cx="1944664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55584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/>
            <a:r>
              <a:rPr lang="hu-HU" sz="1200" b="1" dirty="0" smtClean="0">
                <a:solidFill>
                  <a:srgbClr val="FF3300"/>
                </a:solidFill>
              </a:rPr>
              <a:t>Gergely </a:t>
            </a:r>
            <a:r>
              <a:rPr lang="hu-HU" sz="1200" b="1" dirty="0" err="1">
                <a:solidFill>
                  <a:srgbClr val="FF3300"/>
                </a:solidFill>
              </a:rPr>
              <a:t>Wintsche</a:t>
            </a:r>
            <a:endParaRPr lang="de-DE" sz="1200" b="1" dirty="0">
              <a:solidFill>
                <a:srgbClr val="FF3300"/>
              </a:solidFill>
            </a:endParaRPr>
          </a:p>
        </p:txBody>
      </p:sp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4734" y="7019925"/>
            <a:ext cx="838424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1840" y="7019925"/>
            <a:ext cx="545912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17063" y="7007225"/>
            <a:ext cx="5524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077912" y="1704529"/>
            <a:ext cx="7772400" cy="1237108"/>
          </a:xfrm>
          <a:prstGeom prst="rect">
            <a:avLst/>
          </a:prstGeom>
          <a:noFill/>
          <a:ln>
            <a:noFill/>
          </a:ln>
          <a:scene3d>
            <a:camera prst="obliqueBottomRight"/>
            <a:lightRig rig="threePt" dir="t"/>
          </a:scene3d>
        </p:spPr>
        <p:txBody>
          <a:bodyPr wrap="square" anchor="ctr">
            <a:noAutofit/>
          </a:bodyPr>
          <a:lstStyle/>
          <a:p>
            <a:pPr>
              <a:lnSpc>
                <a:spcPts val="3600"/>
              </a:lnSpc>
            </a:pPr>
            <a:r>
              <a:rPr lang="hu-HU" sz="2800" b="1" dirty="0" err="1" smtClean="0">
                <a:latin typeface="Arial Rounded MT Bold" pitchFamily="34" charset="0"/>
              </a:rPr>
              <a:t>There</a:t>
            </a:r>
            <a:r>
              <a:rPr lang="hu-HU" sz="2800" b="1" dirty="0" smtClean="0">
                <a:latin typeface="Arial Rounded MT Bold" pitchFamily="34" charset="0"/>
              </a:rPr>
              <a:t> is a </a:t>
            </a:r>
            <a:r>
              <a:rPr lang="hu-HU" sz="2800" b="1" dirty="0" err="1" smtClean="0">
                <a:latin typeface="Arial Rounded MT Bold" pitchFamily="34" charset="0"/>
              </a:rPr>
              <a:t>given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i="1" dirty="0" smtClean="0">
                <a:latin typeface="Arial Rounded MT Bold" pitchFamily="34" charset="0"/>
              </a:rPr>
              <a:t>P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point</a:t>
            </a:r>
            <a:r>
              <a:rPr lang="hu-HU" sz="2800" b="1" dirty="0" smtClean="0">
                <a:latin typeface="Arial Rounded MT Bold" pitchFamily="34" charset="0"/>
              </a:rPr>
              <a:t>  </a:t>
            </a:r>
            <a:r>
              <a:rPr lang="hu-HU" sz="2800" b="1" dirty="0" err="1" smtClean="0">
                <a:latin typeface="Arial Rounded MT Bold" pitchFamily="34" charset="0"/>
              </a:rPr>
              <a:t>on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the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i="1" dirty="0" smtClean="0">
                <a:latin typeface="Arial Rounded MT Bold" pitchFamily="34" charset="0"/>
              </a:rPr>
              <a:t>AC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side</a:t>
            </a:r>
            <a:r>
              <a:rPr lang="hu-HU" sz="2800" b="1" dirty="0" smtClean="0">
                <a:latin typeface="Arial Rounded MT Bold" pitchFamily="34" charset="0"/>
              </a:rPr>
              <a:t> of an </a:t>
            </a:r>
            <a:r>
              <a:rPr lang="hu-HU" sz="2800" b="1" i="1" dirty="0" smtClean="0">
                <a:latin typeface="Arial Rounded MT Bold" pitchFamily="34" charset="0"/>
              </a:rPr>
              <a:t>ABC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triangle</a:t>
            </a:r>
            <a:r>
              <a:rPr lang="hu-HU" sz="2800" b="1" dirty="0" smtClean="0">
                <a:latin typeface="Arial Rounded MT Bold" pitchFamily="34" charset="0"/>
              </a:rPr>
              <a:t>.  </a:t>
            </a:r>
            <a:r>
              <a:rPr lang="hu-HU" sz="2800" b="1" dirty="0" err="1" smtClean="0">
                <a:latin typeface="Arial Rounded MT Bold" pitchFamily="34" charset="0"/>
              </a:rPr>
              <a:t>Constract</a:t>
            </a:r>
            <a:r>
              <a:rPr lang="hu-HU" sz="2800" b="1" dirty="0" smtClean="0">
                <a:latin typeface="Arial Rounded MT Bold" pitchFamily="34" charset="0"/>
              </a:rPr>
              <a:t> a line  </a:t>
            </a:r>
            <a:r>
              <a:rPr lang="hu-HU" sz="2800" b="1" dirty="0" err="1" smtClean="0">
                <a:latin typeface="Arial Rounded MT Bold" pitchFamily="34" charset="0"/>
              </a:rPr>
              <a:t>through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i="1" dirty="0" smtClean="0">
                <a:latin typeface="Arial Rounded MT Bold" pitchFamily="34" charset="0"/>
              </a:rPr>
              <a:t>P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which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halves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the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area</a:t>
            </a:r>
            <a:r>
              <a:rPr lang="hu-HU" sz="2800" b="1" dirty="0" smtClean="0">
                <a:latin typeface="Arial Rounded MT Bold" pitchFamily="34" charset="0"/>
              </a:rPr>
              <a:t> of </a:t>
            </a:r>
            <a:r>
              <a:rPr lang="hu-HU" sz="2800" b="1" dirty="0" err="1" smtClean="0">
                <a:latin typeface="Arial Rounded MT Bold" pitchFamily="34" charset="0"/>
              </a:rPr>
              <a:t>the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triangle</a:t>
            </a:r>
            <a:r>
              <a:rPr lang="hu-HU" sz="2800" b="1" dirty="0" smtClean="0">
                <a:latin typeface="Arial Rounded MT Bold" pitchFamily="34" charset="0"/>
              </a:rPr>
              <a:t>. </a:t>
            </a:r>
            <a:endParaRPr lang="de-DE" sz="2800" b="1" dirty="0">
              <a:latin typeface="Arial Rounded MT Bold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839489" y="7262070"/>
            <a:ext cx="6480000" cy="331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55584" rIns="90000" bIns="45000">
            <a:no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/>
            <a:r>
              <a:rPr lang="hu-HU" sz="1200" b="1" dirty="0" smtClean="0">
                <a:solidFill>
                  <a:srgbClr val="FF3300"/>
                </a:solidFill>
              </a:rPr>
              <a:t>Part </a:t>
            </a:r>
            <a:r>
              <a:rPr lang="hu-HU" sz="1200" b="1" dirty="0" err="1" smtClean="0">
                <a:solidFill>
                  <a:srgbClr val="FF3300"/>
                </a:solidFill>
              </a:rPr>
              <a:t>II</a:t>
            </a:r>
            <a:r>
              <a:rPr lang="hu-HU" sz="1200" b="1" dirty="0" smtClean="0">
                <a:solidFill>
                  <a:srgbClr val="FF3300"/>
                </a:solidFill>
              </a:rPr>
              <a:t> / </a:t>
            </a:r>
            <a:fld id="{191D9B7D-CA6A-47E5-9F17-5336D7AE230F}" type="slidenum">
              <a:rPr lang="hu-HU" sz="1200" b="1" smtClean="0">
                <a:solidFill>
                  <a:srgbClr val="FF3300"/>
                </a:solidFill>
              </a:rPr>
              <a:pPr algn="ctr" eaLnBrk="1"/>
              <a:t>10</a:t>
            </a:fld>
            <a:r>
              <a:rPr lang="hu-HU" sz="1200" b="1" dirty="0" smtClean="0">
                <a:solidFill>
                  <a:srgbClr val="FF3300"/>
                </a:solidFill>
              </a:rPr>
              <a:t> – </a:t>
            </a:r>
            <a:r>
              <a:rPr lang="hu-HU" sz="1200" b="1" dirty="0" err="1" smtClean="0">
                <a:solidFill>
                  <a:srgbClr val="FF3300"/>
                </a:solidFill>
              </a:rPr>
              <a:t>Cut</a:t>
            </a:r>
            <a:r>
              <a:rPr lang="hu-HU" sz="1200" b="1" dirty="0" smtClean="0">
                <a:solidFill>
                  <a:srgbClr val="FF3300"/>
                </a:solidFill>
              </a:rPr>
              <a:t> a </a:t>
            </a:r>
            <a:r>
              <a:rPr lang="hu-HU" sz="1200" b="1" dirty="0" err="1" smtClean="0">
                <a:solidFill>
                  <a:srgbClr val="FF3300"/>
                </a:solidFill>
              </a:rPr>
              <a:t>quadrilateral</a:t>
            </a:r>
            <a:r>
              <a:rPr lang="hu-HU" sz="1200" b="1" dirty="0" smtClean="0">
                <a:solidFill>
                  <a:srgbClr val="FF3300"/>
                </a:solidFill>
              </a:rPr>
              <a:t> </a:t>
            </a:r>
            <a:r>
              <a:rPr lang="hu-HU" sz="1200" b="1" dirty="0" err="1" smtClean="0">
                <a:solidFill>
                  <a:srgbClr val="FF3300"/>
                </a:solidFill>
              </a:rPr>
              <a:t>into</a:t>
            </a:r>
            <a:r>
              <a:rPr lang="hu-HU" sz="1200" b="1" dirty="0" smtClean="0">
                <a:solidFill>
                  <a:srgbClr val="FF3300"/>
                </a:solidFill>
              </a:rPr>
              <a:t> 2 </a:t>
            </a:r>
            <a:r>
              <a:rPr lang="hu-HU" sz="1200" b="1" dirty="0" err="1" smtClean="0">
                <a:solidFill>
                  <a:srgbClr val="FF3300"/>
                </a:solidFill>
              </a:rPr>
              <a:t>halves</a:t>
            </a:r>
            <a:endParaRPr lang="de-DE" sz="1200" b="1" dirty="0">
              <a:solidFill>
                <a:srgbClr val="FF3300"/>
              </a:solidFill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299" y="0"/>
            <a:ext cx="6480000" cy="331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55584" rIns="90000" bIns="45000">
            <a:no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r>
              <a:rPr lang="hu-HU" sz="1200" b="1" dirty="0" err="1" smtClean="0">
                <a:solidFill>
                  <a:schemeClr val="accent6">
                    <a:lumMod val="75000"/>
                  </a:schemeClr>
                </a:solidFill>
              </a:rPr>
              <a:t>Introduction</a:t>
            </a:r>
            <a:endParaRPr lang="de-DE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359568" y="666768"/>
            <a:ext cx="9361487" cy="66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hu-HU" sz="4000" b="1" dirty="0" smtClean="0">
                <a:latin typeface="Arial Rounded MT Bold" pitchFamily="34" charset="0"/>
              </a:rPr>
              <a:t>The </a:t>
            </a:r>
            <a:r>
              <a:rPr lang="hu-HU" sz="4000" b="1" dirty="0" err="1" smtClean="0">
                <a:latin typeface="Arial Rounded MT Bold" pitchFamily="34" charset="0"/>
              </a:rPr>
              <a:t>triangle</a:t>
            </a:r>
            <a:endParaRPr lang="hu-HU" sz="4000" b="1" dirty="0" smtClean="0">
              <a:latin typeface="Arial Rounded MT Bold" pitchFamily="34" charset="0"/>
            </a:endParaRPr>
          </a:p>
        </p:txBody>
      </p:sp>
      <p:pic>
        <p:nvPicPr>
          <p:cNvPr id="14" name="Kép 13" descr="2_1examle.png">
            <a:hlinkClick r:id="rId6" action="ppaction://program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839912" y="3235673"/>
            <a:ext cx="6337498" cy="4049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9927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kerekített téglalap 2"/>
          <p:cNvSpPr/>
          <p:nvPr/>
        </p:nvSpPr>
        <p:spPr bwMode="auto">
          <a:xfrm>
            <a:off x="823690" y="1493837"/>
            <a:ext cx="8280000" cy="20574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52400" dist="76200" dir="2700000" algn="tl" rotWithShape="0">
              <a:srgbClr val="BC8F00">
                <a:alpha val="50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7019925"/>
            <a:ext cx="10080625" cy="539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7798103" y="7262070"/>
            <a:ext cx="1944664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55584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/>
            <a:r>
              <a:rPr lang="hu-HU" sz="1200" b="1" dirty="0" smtClean="0">
                <a:solidFill>
                  <a:srgbClr val="FF3300"/>
                </a:solidFill>
              </a:rPr>
              <a:t>Gergely </a:t>
            </a:r>
            <a:r>
              <a:rPr lang="hu-HU" sz="1200" b="1" dirty="0" err="1">
                <a:solidFill>
                  <a:srgbClr val="FF3300"/>
                </a:solidFill>
              </a:rPr>
              <a:t>Wintsche</a:t>
            </a:r>
            <a:endParaRPr lang="de-DE" sz="1200" b="1" dirty="0">
              <a:solidFill>
                <a:srgbClr val="FF3300"/>
              </a:solidFill>
            </a:endParaRPr>
          </a:p>
        </p:txBody>
      </p:sp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4734" y="7019925"/>
            <a:ext cx="838424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1840" y="7019925"/>
            <a:ext cx="545912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17063" y="7007225"/>
            <a:ext cx="5524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077912" y="1704529"/>
            <a:ext cx="7772400" cy="1618108"/>
          </a:xfrm>
          <a:prstGeom prst="rect">
            <a:avLst/>
          </a:prstGeom>
          <a:noFill/>
          <a:ln>
            <a:noFill/>
          </a:ln>
          <a:scene3d>
            <a:camera prst="obliqueBottomRight"/>
            <a:lightRig rig="threePt" dir="t"/>
          </a:scene3d>
        </p:spPr>
        <p:txBody>
          <a:bodyPr wrap="square" anchor="ctr">
            <a:noAutofit/>
          </a:bodyPr>
          <a:lstStyle/>
          <a:p>
            <a:pPr>
              <a:lnSpc>
                <a:spcPts val="3600"/>
              </a:lnSpc>
            </a:pPr>
            <a:r>
              <a:rPr lang="hu-HU" sz="2800" b="1" dirty="0" err="1" smtClean="0">
                <a:latin typeface="Arial Rounded MT Bold" pitchFamily="34" charset="0"/>
              </a:rPr>
              <a:t>Construct</a:t>
            </a:r>
            <a:r>
              <a:rPr lang="hu-HU" sz="2800" b="1" dirty="0" smtClean="0">
                <a:latin typeface="Arial Rounded MT Bold" pitchFamily="34" charset="0"/>
              </a:rPr>
              <a:t> a line </a:t>
            </a:r>
            <a:r>
              <a:rPr lang="hu-HU" sz="2800" b="1" dirty="0" err="1" smtClean="0">
                <a:latin typeface="Arial Rounded MT Bold" pitchFamily="34" charset="0"/>
              </a:rPr>
              <a:t>through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the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vertex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i="1" dirty="0" smtClean="0">
                <a:latin typeface="Arial Rounded MT Bold" pitchFamily="34" charset="0"/>
              </a:rPr>
              <a:t>A</a:t>
            </a:r>
            <a:r>
              <a:rPr lang="hu-HU" sz="2800" b="1" dirty="0" smtClean="0">
                <a:latin typeface="Arial Rounded MT Bold" pitchFamily="34" charset="0"/>
              </a:rPr>
              <a:t> of </a:t>
            </a:r>
            <a:r>
              <a:rPr lang="hu-HU" sz="2800" b="1" dirty="0" err="1" smtClean="0">
                <a:latin typeface="Arial Rounded MT Bold" pitchFamily="34" charset="0"/>
              </a:rPr>
              <a:t>the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i="1" dirty="0" smtClean="0">
                <a:latin typeface="Arial Rounded MT Bold" pitchFamily="34" charset="0"/>
              </a:rPr>
              <a:t>ABCD  </a:t>
            </a:r>
            <a:r>
              <a:rPr lang="hu-HU" sz="2800" b="1" dirty="0" err="1" smtClean="0">
                <a:latin typeface="Arial Rounded MT Bold" pitchFamily="34" charset="0"/>
              </a:rPr>
              <a:t>quadrilateral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which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cuts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the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area</a:t>
            </a:r>
            <a:r>
              <a:rPr lang="hu-HU" sz="2800" b="1" dirty="0" smtClean="0">
                <a:latin typeface="Arial Rounded MT Bold" pitchFamily="34" charset="0"/>
              </a:rPr>
              <a:t> of </a:t>
            </a:r>
            <a:r>
              <a:rPr lang="hu-HU" sz="2800" b="1" dirty="0" err="1" smtClean="0">
                <a:latin typeface="Arial Rounded MT Bold" pitchFamily="34" charset="0"/>
              </a:rPr>
              <a:t>it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into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two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halves</a:t>
            </a:r>
            <a:r>
              <a:rPr lang="hu-HU" sz="2800" b="1" dirty="0" smtClean="0">
                <a:latin typeface="Arial Rounded MT Bold" pitchFamily="34" charset="0"/>
              </a:rPr>
              <a:t>.</a:t>
            </a:r>
          </a:p>
          <a:p>
            <a:pPr algn="r">
              <a:lnSpc>
                <a:spcPts val="3600"/>
              </a:lnSpc>
            </a:pPr>
            <a:r>
              <a:rPr lang="hu-HU" sz="2400" b="1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(Varga Tamás </a:t>
            </a:r>
            <a:r>
              <a:rPr lang="hu-HU" sz="2400" b="1" dirty="0" err="1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Competition</a:t>
            </a:r>
            <a:r>
              <a:rPr lang="hu-HU" sz="2400" b="1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89-90, </a:t>
            </a:r>
            <a:r>
              <a:rPr lang="hu-HU" sz="2400" b="1" dirty="0" err="1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grade</a:t>
            </a:r>
            <a:r>
              <a:rPr lang="hu-HU" sz="2400" b="1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8.)</a:t>
            </a:r>
            <a:endParaRPr lang="de-DE" sz="2400" b="1" dirty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839489" y="7262070"/>
            <a:ext cx="6480000" cy="331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55584" rIns="90000" bIns="45000">
            <a:no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/>
            <a:r>
              <a:rPr lang="hu-HU" sz="1200" b="1" dirty="0" smtClean="0">
                <a:solidFill>
                  <a:srgbClr val="FF3300"/>
                </a:solidFill>
              </a:rPr>
              <a:t>Part </a:t>
            </a:r>
            <a:r>
              <a:rPr lang="hu-HU" sz="1200" b="1" dirty="0" err="1" smtClean="0">
                <a:solidFill>
                  <a:srgbClr val="FF3300"/>
                </a:solidFill>
              </a:rPr>
              <a:t>II</a:t>
            </a:r>
            <a:r>
              <a:rPr lang="hu-HU" sz="1200" b="1" dirty="0" smtClean="0">
                <a:solidFill>
                  <a:srgbClr val="FF3300"/>
                </a:solidFill>
              </a:rPr>
              <a:t> / </a:t>
            </a:r>
            <a:fld id="{191D9B7D-CA6A-47E5-9F17-5336D7AE230F}" type="slidenum">
              <a:rPr lang="hu-HU" sz="1200" b="1" smtClean="0">
                <a:solidFill>
                  <a:srgbClr val="FF3300"/>
                </a:solidFill>
              </a:rPr>
              <a:pPr algn="ctr" eaLnBrk="1"/>
              <a:t>11</a:t>
            </a:fld>
            <a:r>
              <a:rPr lang="hu-HU" sz="1200" b="1" dirty="0" smtClean="0">
                <a:solidFill>
                  <a:srgbClr val="FF3300"/>
                </a:solidFill>
              </a:rPr>
              <a:t> – </a:t>
            </a:r>
            <a:r>
              <a:rPr lang="hu-HU" sz="1200" b="1" dirty="0" err="1" smtClean="0">
                <a:solidFill>
                  <a:srgbClr val="FF3300"/>
                </a:solidFill>
              </a:rPr>
              <a:t>Cut</a:t>
            </a:r>
            <a:r>
              <a:rPr lang="hu-HU" sz="1200" b="1" dirty="0" smtClean="0">
                <a:solidFill>
                  <a:srgbClr val="FF3300"/>
                </a:solidFill>
              </a:rPr>
              <a:t> a </a:t>
            </a:r>
            <a:r>
              <a:rPr lang="hu-HU" sz="1200" b="1" dirty="0" err="1" smtClean="0">
                <a:solidFill>
                  <a:srgbClr val="FF3300"/>
                </a:solidFill>
              </a:rPr>
              <a:t>quadrilateral</a:t>
            </a:r>
            <a:r>
              <a:rPr lang="hu-HU" sz="1200" b="1" dirty="0" smtClean="0">
                <a:solidFill>
                  <a:srgbClr val="FF3300"/>
                </a:solidFill>
              </a:rPr>
              <a:t> </a:t>
            </a:r>
            <a:r>
              <a:rPr lang="hu-HU" sz="1200" b="1" dirty="0" err="1" smtClean="0">
                <a:solidFill>
                  <a:srgbClr val="FF3300"/>
                </a:solidFill>
              </a:rPr>
              <a:t>into</a:t>
            </a:r>
            <a:r>
              <a:rPr lang="hu-HU" sz="1200" b="1" dirty="0" smtClean="0">
                <a:solidFill>
                  <a:srgbClr val="FF3300"/>
                </a:solidFill>
              </a:rPr>
              <a:t> 2 </a:t>
            </a:r>
            <a:r>
              <a:rPr lang="hu-HU" sz="1200" b="1" dirty="0" err="1" smtClean="0">
                <a:solidFill>
                  <a:srgbClr val="FF3300"/>
                </a:solidFill>
              </a:rPr>
              <a:t>halves</a:t>
            </a:r>
            <a:endParaRPr lang="de-DE" sz="1200" b="1" dirty="0">
              <a:solidFill>
                <a:srgbClr val="FF3300"/>
              </a:solidFill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299" y="0"/>
            <a:ext cx="6480000" cy="331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55584" rIns="90000" bIns="45000">
            <a:no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r>
              <a:rPr lang="hu-HU" sz="1200" b="1" dirty="0" err="1" smtClean="0">
                <a:solidFill>
                  <a:schemeClr val="accent6">
                    <a:lumMod val="75000"/>
                  </a:schemeClr>
                </a:solidFill>
              </a:rPr>
              <a:t>Introduction</a:t>
            </a:r>
            <a:endParaRPr lang="de-DE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359568" y="666768"/>
            <a:ext cx="9361487" cy="66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hu-HU" sz="4000" b="1" dirty="0" smtClean="0">
                <a:latin typeface="Arial Rounded MT Bold" pitchFamily="34" charset="0"/>
              </a:rPr>
              <a:t>The </a:t>
            </a:r>
            <a:r>
              <a:rPr lang="hu-HU" sz="4000" b="1" dirty="0" err="1" smtClean="0">
                <a:latin typeface="Arial Rounded MT Bold" pitchFamily="34" charset="0"/>
              </a:rPr>
              <a:t>quadrilateral</a:t>
            </a:r>
            <a:endParaRPr lang="hu-HU" sz="4000" b="1" dirty="0" smtClean="0">
              <a:latin typeface="Arial Rounded MT Bold" pitchFamily="34" charset="0"/>
            </a:endParaRPr>
          </a:p>
        </p:txBody>
      </p:sp>
      <p:pic>
        <p:nvPicPr>
          <p:cNvPr id="14" name="Kép 13" descr="2_1examle.png">
            <a:hlinkClick r:id="rId6" action="ppaction://program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297112" y="3736564"/>
            <a:ext cx="5250483" cy="3624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9927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kerekített téglalap 2"/>
          <p:cNvSpPr/>
          <p:nvPr/>
        </p:nvSpPr>
        <p:spPr bwMode="auto">
          <a:xfrm>
            <a:off x="696912" y="1493837"/>
            <a:ext cx="8610600" cy="19812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52400" dist="76200" dir="2700000" algn="tl" rotWithShape="0">
              <a:srgbClr val="BC8F00">
                <a:alpha val="50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7019925"/>
            <a:ext cx="10080625" cy="539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7798103" y="7262070"/>
            <a:ext cx="1944664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55584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/>
            <a:r>
              <a:rPr lang="hu-HU" sz="1200" b="1" dirty="0" smtClean="0">
                <a:solidFill>
                  <a:srgbClr val="FF3300"/>
                </a:solidFill>
              </a:rPr>
              <a:t>Gergely </a:t>
            </a:r>
            <a:r>
              <a:rPr lang="hu-HU" sz="1200" b="1" dirty="0" err="1">
                <a:solidFill>
                  <a:srgbClr val="FF3300"/>
                </a:solidFill>
              </a:rPr>
              <a:t>Wintsche</a:t>
            </a:r>
            <a:endParaRPr lang="de-DE" sz="1200" b="1" dirty="0">
              <a:solidFill>
                <a:srgbClr val="FF3300"/>
              </a:solidFill>
            </a:endParaRPr>
          </a:p>
        </p:txBody>
      </p:sp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4734" y="7019925"/>
            <a:ext cx="838424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1840" y="7019925"/>
            <a:ext cx="545912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17063" y="7007225"/>
            <a:ext cx="5524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925512" y="1646237"/>
            <a:ext cx="8153400" cy="1694308"/>
          </a:xfrm>
          <a:prstGeom prst="rect">
            <a:avLst/>
          </a:prstGeom>
          <a:noFill/>
          <a:ln>
            <a:noFill/>
          </a:ln>
          <a:scene3d>
            <a:camera prst="obliqueBottomRight"/>
            <a:lightRig rig="threePt" dir="t"/>
          </a:scene3d>
        </p:spPr>
        <p:txBody>
          <a:bodyPr wrap="square" anchor="ctr">
            <a:noAutofit/>
          </a:bodyPr>
          <a:lstStyle/>
          <a:p>
            <a:pPr>
              <a:lnSpc>
                <a:spcPts val="3600"/>
              </a:lnSpc>
            </a:pPr>
            <a:r>
              <a:rPr lang="hu-HU" sz="2800" b="1" dirty="0" err="1" smtClean="0">
                <a:latin typeface="Arial Rounded MT Bold" pitchFamily="34" charset="0"/>
              </a:rPr>
              <a:t>Construct</a:t>
            </a:r>
            <a:r>
              <a:rPr lang="hu-HU" sz="2800" b="1" dirty="0" smtClean="0">
                <a:latin typeface="Arial Rounded MT Bold" pitchFamily="34" charset="0"/>
              </a:rPr>
              <a:t> a line </a:t>
            </a:r>
            <a:r>
              <a:rPr lang="hu-HU" sz="2800" b="1" dirty="0" err="1" smtClean="0">
                <a:latin typeface="Arial Rounded MT Bold" pitchFamily="34" charset="0"/>
              </a:rPr>
              <a:t>through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the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midpoint</a:t>
            </a:r>
            <a:r>
              <a:rPr lang="hu-HU" sz="2800" b="1" dirty="0" smtClean="0">
                <a:latin typeface="Arial Rounded MT Bold" pitchFamily="34" charset="0"/>
              </a:rPr>
              <a:t> of </a:t>
            </a:r>
            <a:r>
              <a:rPr lang="hu-HU" sz="2800" b="1" dirty="0" err="1" smtClean="0">
                <a:latin typeface="Arial Rounded MT Bold" pitchFamily="34" charset="0"/>
              </a:rPr>
              <a:t>the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i="1" dirty="0" smtClean="0">
                <a:latin typeface="Arial Rounded MT Bold" pitchFamily="34" charset="0"/>
              </a:rPr>
              <a:t>AD, </a:t>
            </a:r>
            <a:r>
              <a:rPr lang="hu-HU" sz="2800" b="1" dirty="0" err="1" smtClean="0">
                <a:latin typeface="Arial Rounded MT Bold" pitchFamily="34" charset="0"/>
              </a:rPr>
              <a:t>which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halves</a:t>
            </a:r>
            <a:r>
              <a:rPr lang="hu-HU" sz="2800" b="1" dirty="0" smtClean="0">
                <a:latin typeface="Arial Rounded MT Bold" pitchFamily="34" charset="0"/>
              </a:rPr>
              <a:t>  </a:t>
            </a:r>
            <a:r>
              <a:rPr lang="hu-HU" sz="2800" b="1" dirty="0" err="1" smtClean="0">
                <a:latin typeface="Arial Rounded MT Bold" pitchFamily="34" charset="0"/>
              </a:rPr>
              <a:t>the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area</a:t>
            </a:r>
            <a:r>
              <a:rPr lang="hu-HU" sz="2800" b="1" dirty="0" smtClean="0">
                <a:latin typeface="Arial Rounded MT Bold" pitchFamily="34" charset="0"/>
              </a:rPr>
              <a:t> of </a:t>
            </a:r>
            <a:r>
              <a:rPr lang="hu-HU" sz="2800" b="1" dirty="0" err="1" smtClean="0">
                <a:latin typeface="Arial Rounded MT Bold" pitchFamily="34" charset="0"/>
              </a:rPr>
              <a:t>the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i="1" dirty="0" smtClean="0">
                <a:latin typeface="Arial Rounded MT Bold" pitchFamily="34" charset="0"/>
              </a:rPr>
              <a:t>ABCD  </a:t>
            </a:r>
            <a:r>
              <a:rPr lang="hu-HU" sz="2800" b="1" dirty="0" smtClean="0">
                <a:latin typeface="Arial Rounded MT Bold" pitchFamily="34" charset="0"/>
              </a:rPr>
              <a:t>trapezoid.</a:t>
            </a:r>
          </a:p>
          <a:p>
            <a:pPr algn="r">
              <a:lnSpc>
                <a:spcPts val="3600"/>
              </a:lnSpc>
            </a:pPr>
            <a:r>
              <a:rPr lang="hu-HU" sz="2400" b="1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(Kalmár László </a:t>
            </a:r>
            <a:r>
              <a:rPr lang="hu-HU" sz="2400" b="1" dirty="0" err="1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Competition</a:t>
            </a:r>
            <a:r>
              <a:rPr lang="hu-HU" sz="2400" b="1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93, </a:t>
            </a:r>
            <a:r>
              <a:rPr lang="hu-HU" sz="2400" b="1" dirty="0" err="1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grade</a:t>
            </a:r>
            <a:r>
              <a:rPr lang="hu-HU" sz="2400" b="1" dirty="0" smtClean="0">
                <a:solidFill>
                  <a:schemeClr val="accent6">
                    <a:lumMod val="75000"/>
                  </a:schemeClr>
                </a:solidFill>
                <a:latin typeface="Arial Rounded MT Bold" pitchFamily="34" charset="0"/>
              </a:rPr>
              <a:t> 8.)</a:t>
            </a:r>
            <a:endParaRPr lang="de-DE" sz="2400" b="1" dirty="0">
              <a:solidFill>
                <a:schemeClr val="accent6">
                  <a:lumMod val="75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839489" y="7262070"/>
            <a:ext cx="6480000" cy="331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55584" rIns="90000" bIns="45000">
            <a:no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/>
            <a:r>
              <a:rPr lang="hu-HU" sz="1200" b="1" dirty="0" smtClean="0">
                <a:solidFill>
                  <a:srgbClr val="FF3300"/>
                </a:solidFill>
              </a:rPr>
              <a:t>Part </a:t>
            </a:r>
            <a:r>
              <a:rPr lang="hu-HU" sz="1200" b="1" dirty="0" err="1" smtClean="0">
                <a:solidFill>
                  <a:srgbClr val="FF3300"/>
                </a:solidFill>
              </a:rPr>
              <a:t>II</a:t>
            </a:r>
            <a:r>
              <a:rPr lang="hu-HU" sz="1200" b="1" dirty="0" smtClean="0">
                <a:solidFill>
                  <a:srgbClr val="FF3300"/>
                </a:solidFill>
              </a:rPr>
              <a:t> / </a:t>
            </a:r>
            <a:fld id="{191D9B7D-CA6A-47E5-9F17-5336D7AE230F}" type="slidenum">
              <a:rPr lang="hu-HU" sz="1200" b="1" smtClean="0">
                <a:solidFill>
                  <a:srgbClr val="FF3300"/>
                </a:solidFill>
              </a:rPr>
              <a:pPr algn="ctr" eaLnBrk="1"/>
              <a:t>12</a:t>
            </a:fld>
            <a:r>
              <a:rPr lang="hu-HU" sz="1200" b="1" dirty="0" smtClean="0">
                <a:solidFill>
                  <a:srgbClr val="FF3300"/>
                </a:solidFill>
              </a:rPr>
              <a:t> – </a:t>
            </a:r>
            <a:r>
              <a:rPr lang="hu-HU" sz="1200" b="1" dirty="0" err="1" smtClean="0">
                <a:solidFill>
                  <a:srgbClr val="FF3300"/>
                </a:solidFill>
              </a:rPr>
              <a:t>Cut</a:t>
            </a:r>
            <a:r>
              <a:rPr lang="hu-HU" sz="1200" b="1" dirty="0" smtClean="0">
                <a:solidFill>
                  <a:srgbClr val="FF3300"/>
                </a:solidFill>
              </a:rPr>
              <a:t> a </a:t>
            </a:r>
            <a:r>
              <a:rPr lang="hu-HU" sz="1200" b="1" dirty="0" err="1" smtClean="0">
                <a:solidFill>
                  <a:srgbClr val="FF3300"/>
                </a:solidFill>
              </a:rPr>
              <a:t>quadrilateral</a:t>
            </a:r>
            <a:r>
              <a:rPr lang="hu-HU" sz="1200" b="1" dirty="0" smtClean="0">
                <a:solidFill>
                  <a:srgbClr val="FF3300"/>
                </a:solidFill>
              </a:rPr>
              <a:t> </a:t>
            </a:r>
            <a:r>
              <a:rPr lang="hu-HU" sz="1200" b="1" dirty="0" err="1" smtClean="0">
                <a:solidFill>
                  <a:srgbClr val="FF3300"/>
                </a:solidFill>
              </a:rPr>
              <a:t>into</a:t>
            </a:r>
            <a:r>
              <a:rPr lang="hu-HU" sz="1200" b="1" dirty="0" smtClean="0">
                <a:solidFill>
                  <a:srgbClr val="FF3300"/>
                </a:solidFill>
              </a:rPr>
              <a:t> 2 </a:t>
            </a:r>
            <a:r>
              <a:rPr lang="hu-HU" sz="1200" b="1" dirty="0" err="1" smtClean="0">
                <a:solidFill>
                  <a:srgbClr val="FF3300"/>
                </a:solidFill>
              </a:rPr>
              <a:t>halves</a:t>
            </a:r>
            <a:endParaRPr lang="de-DE" sz="1200" b="1" dirty="0">
              <a:solidFill>
                <a:srgbClr val="FF3300"/>
              </a:solidFill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299" y="0"/>
            <a:ext cx="6480000" cy="331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55584" rIns="90000" bIns="45000">
            <a:no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r>
              <a:rPr lang="hu-HU" sz="1200" b="1" dirty="0" err="1" smtClean="0">
                <a:solidFill>
                  <a:schemeClr val="accent6">
                    <a:lumMod val="75000"/>
                  </a:schemeClr>
                </a:solidFill>
              </a:rPr>
              <a:t>Introduction</a:t>
            </a:r>
            <a:endParaRPr lang="de-DE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359568" y="666768"/>
            <a:ext cx="9361487" cy="66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hu-HU" sz="4000" b="1" dirty="0" smtClean="0">
                <a:latin typeface="Arial Rounded MT Bold" pitchFamily="34" charset="0"/>
              </a:rPr>
              <a:t>The trapezoid</a:t>
            </a:r>
          </a:p>
        </p:txBody>
      </p:sp>
      <p:pic>
        <p:nvPicPr>
          <p:cNvPr id="14" name="Kép 13" descr="2_1examle.png">
            <a:hlinkClick r:id="rId6" action="ppaction://program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75829" y="3328766"/>
            <a:ext cx="5865664" cy="3863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9927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kerekített téglalap 2"/>
          <p:cNvSpPr/>
          <p:nvPr/>
        </p:nvSpPr>
        <p:spPr bwMode="auto">
          <a:xfrm>
            <a:off x="696912" y="1493837"/>
            <a:ext cx="8610600" cy="16002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52400" dist="76200" dir="2700000" algn="tl" rotWithShape="0">
              <a:srgbClr val="BC8F00">
                <a:alpha val="50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7019925"/>
            <a:ext cx="10080625" cy="539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7798103" y="7262070"/>
            <a:ext cx="1944664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55584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/>
            <a:r>
              <a:rPr lang="hu-HU" sz="1200" b="1" dirty="0" smtClean="0">
                <a:solidFill>
                  <a:srgbClr val="FF3300"/>
                </a:solidFill>
              </a:rPr>
              <a:t>Gergely </a:t>
            </a:r>
            <a:r>
              <a:rPr lang="hu-HU" sz="1200" b="1" dirty="0" err="1">
                <a:solidFill>
                  <a:srgbClr val="FF3300"/>
                </a:solidFill>
              </a:rPr>
              <a:t>Wintsche</a:t>
            </a:r>
            <a:endParaRPr lang="de-DE" sz="1200" b="1" dirty="0">
              <a:solidFill>
                <a:srgbClr val="FF3300"/>
              </a:solidFill>
            </a:endParaRPr>
          </a:p>
        </p:txBody>
      </p:sp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4734" y="7019925"/>
            <a:ext cx="838424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1840" y="7019925"/>
            <a:ext cx="545912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17063" y="7007225"/>
            <a:ext cx="5524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925512" y="1704529"/>
            <a:ext cx="8305800" cy="1237108"/>
          </a:xfrm>
          <a:prstGeom prst="rect">
            <a:avLst/>
          </a:prstGeom>
          <a:noFill/>
          <a:ln>
            <a:noFill/>
          </a:ln>
          <a:scene3d>
            <a:camera prst="obliqueBottomRight"/>
            <a:lightRig rig="threePt" dir="t"/>
          </a:scene3d>
        </p:spPr>
        <p:txBody>
          <a:bodyPr wrap="square" anchor="ctr">
            <a:noAutofit/>
          </a:bodyPr>
          <a:lstStyle/>
          <a:p>
            <a:pPr>
              <a:lnSpc>
                <a:spcPts val="3600"/>
              </a:lnSpc>
            </a:pPr>
            <a:r>
              <a:rPr lang="hu-HU" sz="2800" b="1" dirty="0" err="1" smtClean="0">
                <a:latin typeface="Arial Rounded MT Bold" pitchFamily="34" charset="0"/>
              </a:rPr>
              <a:t>Cut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the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i="1" dirty="0" smtClean="0">
                <a:latin typeface="Arial Rounded MT Bold" pitchFamily="34" charset="0"/>
              </a:rPr>
              <a:t>ABCD  </a:t>
            </a:r>
            <a:r>
              <a:rPr lang="hu-HU" sz="2800" b="1" dirty="0" err="1" smtClean="0">
                <a:latin typeface="Arial Rounded MT Bold" pitchFamily="34" charset="0"/>
              </a:rPr>
              <a:t>quadrilateral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into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two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halves</a:t>
            </a:r>
            <a:r>
              <a:rPr lang="hu-HU" sz="2800" b="1" dirty="0" smtClean="0">
                <a:latin typeface="Arial Rounded MT Bold" pitchFamily="34" charset="0"/>
              </a:rPr>
              <a:t>  </a:t>
            </a:r>
            <a:r>
              <a:rPr lang="hu-HU" sz="2800" b="1" dirty="0" err="1" smtClean="0">
                <a:latin typeface="Arial Rounded MT Bold" pitchFamily="34" charset="0"/>
              </a:rPr>
              <a:t>with</a:t>
            </a:r>
            <a:r>
              <a:rPr lang="hu-HU" sz="2800" b="1" dirty="0" smtClean="0">
                <a:latin typeface="Arial Rounded MT Bold" pitchFamily="34" charset="0"/>
              </a:rPr>
              <a:t> a line </a:t>
            </a:r>
            <a:r>
              <a:rPr lang="hu-HU" sz="2800" b="1" dirty="0" err="1" smtClean="0">
                <a:latin typeface="Arial Rounded MT Bold" pitchFamily="34" charset="0"/>
              </a:rPr>
              <a:t>that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goes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through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the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midpoint</a:t>
            </a:r>
            <a:r>
              <a:rPr lang="hu-HU" sz="2800" b="1" dirty="0" smtClean="0">
                <a:latin typeface="Arial Rounded MT Bold" pitchFamily="34" charset="0"/>
              </a:rPr>
              <a:t> of </a:t>
            </a:r>
            <a:r>
              <a:rPr lang="hu-HU" sz="2800" b="1" dirty="0" err="1" smtClean="0">
                <a:latin typeface="Arial Rounded MT Bold" pitchFamily="34" charset="0"/>
              </a:rPr>
              <a:t>the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i="1" dirty="0" smtClean="0">
                <a:latin typeface="Arial Rounded MT Bold" pitchFamily="34" charset="0"/>
              </a:rPr>
              <a:t>AD  </a:t>
            </a:r>
            <a:r>
              <a:rPr lang="hu-HU" sz="2800" b="1" dirty="0" err="1" smtClean="0">
                <a:latin typeface="Arial Rounded MT Bold" pitchFamily="34" charset="0"/>
              </a:rPr>
              <a:t>edge</a:t>
            </a:r>
            <a:r>
              <a:rPr lang="hu-HU" sz="2800" b="1" dirty="0" smtClean="0">
                <a:latin typeface="Arial Rounded MT Bold" pitchFamily="34" charset="0"/>
              </a:rPr>
              <a:t>. 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839489" y="7262070"/>
            <a:ext cx="6480000" cy="331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55584" rIns="90000" bIns="45000">
            <a:no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/>
            <a:r>
              <a:rPr lang="hu-HU" sz="1200" b="1" dirty="0" smtClean="0">
                <a:solidFill>
                  <a:srgbClr val="FF3300"/>
                </a:solidFill>
              </a:rPr>
              <a:t>Part </a:t>
            </a:r>
            <a:r>
              <a:rPr lang="hu-HU" sz="1200" b="1" dirty="0" err="1" smtClean="0">
                <a:solidFill>
                  <a:srgbClr val="FF3300"/>
                </a:solidFill>
              </a:rPr>
              <a:t>II</a:t>
            </a:r>
            <a:r>
              <a:rPr lang="hu-HU" sz="1200" b="1" dirty="0" smtClean="0">
                <a:solidFill>
                  <a:srgbClr val="FF3300"/>
                </a:solidFill>
              </a:rPr>
              <a:t> / </a:t>
            </a:r>
            <a:fld id="{191D9B7D-CA6A-47E5-9F17-5336D7AE230F}" type="slidenum">
              <a:rPr lang="hu-HU" sz="1200" b="1" smtClean="0">
                <a:solidFill>
                  <a:srgbClr val="FF3300"/>
                </a:solidFill>
              </a:rPr>
              <a:pPr algn="ctr" eaLnBrk="1"/>
              <a:t>13</a:t>
            </a:fld>
            <a:r>
              <a:rPr lang="hu-HU" sz="1200" b="1" dirty="0" smtClean="0">
                <a:solidFill>
                  <a:srgbClr val="FF3300"/>
                </a:solidFill>
              </a:rPr>
              <a:t> – </a:t>
            </a:r>
            <a:r>
              <a:rPr lang="hu-HU" sz="1200" b="1" dirty="0" err="1" smtClean="0">
                <a:solidFill>
                  <a:srgbClr val="FF3300"/>
                </a:solidFill>
              </a:rPr>
              <a:t>Cut</a:t>
            </a:r>
            <a:r>
              <a:rPr lang="hu-HU" sz="1200" b="1" dirty="0" smtClean="0">
                <a:solidFill>
                  <a:srgbClr val="FF3300"/>
                </a:solidFill>
              </a:rPr>
              <a:t> a </a:t>
            </a:r>
            <a:r>
              <a:rPr lang="hu-HU" sz="1200" b="1" dirty="0" err="1" smtClean="0">
                <a:solidFill>
                  <a:srgbClr val="FF3300"/>
                </a:solidFill>
              </a:rPr>
              <a:t>quadrilateral</a:t>
            </a:r>
            <a:r>
              <a:rPr lang="hu-HU" sz="1200" b="1" dirty="0" smtClean="0">
                <a:solidFill>
                  <a:srgbClr val="FF3300"/>
                </a:solidFill>
              </a:rPr>
              <a:t> </a:t>
            </a:r>
            <a:r>
              <a:rPr lang="hu-HU" sz="1200" b="1" dirty="0" err="1" smtClean="0">
                <a:solidFill>
                  <a:srgbClr val="FF3300"/>
                </a:solidFill>
              </a:rPr>
              <a:t>into</a:t>
            </a:r>
            <a:r>
              <a:rPr lang="hu-HU" sz="1200" b="1" dirty="0" smtClean="0">
                <a:solidFill>
                  <a:srgbClr val="FF3300"/>
                </a:solidFill>
              </a:rPr>
              <a:t> 2 </a:t>
            </a:r>
            <a:r>
              <a:rPr lang="hu-HU" sz="1200" b="1" dirty="0" err="1" smtClean="0">
                <a:solidFill>
                  <a:srgbClr val="FF3300"/>
                </a:solidFill>
              </a:rPr>
              <a:t>halves</a:t>
            </a:r>
            <a:endParaRPr lang="de-DE" sz="1200" b="1" dirty="0">
              <a:solidFill>
                <a:srgbClr val="FF3300"/>
              </a:solidFill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299" y="0"/>
            <a:ext cx="6480000" cy="331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55584" rIns="90000" bIns="45000">
            <a:no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r>
              <a:rPr lang="hu-HU" sz="1200" b="1" dirty="0" err="1" smtClean="0">
                <a:solidFill>
                  <a:schemeClr val="accent6">
                    <a:lumMod val="75000"/>
                  </a:schemeClr>
                </a:solidFill>
              </a:rPr>
              <a:t>Introduction</a:t>
            </a:r>
            <a:endParaRPr lang="de-DE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359568" y="666768"/>
            <a:ext cx="9361487" cy="66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hu-HU" sz="4000" b="1" dirty="0" err="1" smtClean="0">
                <a:latin typeface="Arial Rounded MT Bold" pitchFamily="34" charset="0"/>
              </a:rPr>
              <a:t>Quadrilateral</a:t>
            </a:r>
            <a:endParaRPr lang="hu-HU" sz="4000" b="1" dirty="0" smtClean="0">
              <a:latin typeface="Arial Rounded MT Bold" pitchFamily="34" charset="0"/>
            </a:endParaRPr>
          </a:p>
        </p:txBody>
      </p:sp>
      <p:pic>
        <p:nvPicPr>
          <p:cNvPr id="14" name="Kép 13" descr="2_1examle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46264" y="3328766"/>
            <a:ext cx="5524794" cy="3863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9927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kerekített téglalap 2"/>
          <p:cNvSpPr/>
          <p:nvPr/>
        </p:nvSpPr>
        <p:spPr bwMode="auto">
          <a:xfrm>
            <a:off x="696912" y="1493837"/>
            <a:ext cx="8610600" cy="16002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52400" dist="76200" dir="2700000" algn="tl" rotWithShape="0">
              <a:srgbClr val="BC8F00">
                <a:alpha val="50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7019925"/>
            <a:ext cx="10080625" cy="539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7798103" y="7262070"/>
            <a:ext cx="1944664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55584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/>
            <a:r>
              <a:rPr lang="hu-HU" sz="1200" b="1" dirty="0" smtClean="0">
                <a:solidFill>
                  <a:srgbClr val="FF3300"/>
                </a:solidFill>
              </a:rPr>
              <a:t>Gergely </a:t>
            </a:r>
            <a:r>
              <a:rPr lang="hu-HU" sz="1200" b="1" dirty="0" err="1">
                <a:solidFill>
                  <a:srgbClr val="FF3300"/>
                </a:solidFill>
              </a:rPr>
              <a:t>Wintsche</a:t>
            </a:r>
            <a:endParaRPr lang="de-DE" sz="1200" b="1" dirty="0">
              <a:solidFill>
                <a:srgbClr val="FF3300"/>
              </a:solidFill>
            </a:endParaRPr>
          </a:p>
        </p:txBody>
      </p:sp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4734" y="7019925"/>
            <a:ext cx="838424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1840" y="7019925"/>
            <a:ext cx="545912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17063" y="7007225"/>
            <a:ext cx="5524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925512" y="1704529"/>
            <a:ext cx="8305800" cy="1237108"/>
          </a:xfrm>
          <a:prstGeom prst="rect">
            <a:avLst/>
          </a:prstGeom>
          <a:noFill/>
          <a:ln>
            <a:noFill/>
          </a:ln>
          <a:scene3d>
            <a:camera prst="obliqueBottomRight"/>
            <a:lightRig rig="threePt" dir="t"/>
          </a:scene3d>
        </p:spPr>
        <p:txBody>
          <a:bodyPr wrap="square" anchor="ctr">
            <a:noAutofit/>
          </a:bodyPr>
          <a:lstStyle/>
          <a:p>
            <a:pPr>
              <a:lnSpc>
                <a:spcPts val="3600"/>
              </a:lnSpc>
            </a:pPr>
            <a:r>
              <a:rPr lang="hu-HU" sz="2800" b="1" dirty="0" err="1" smtClean="0">
                <a:latin typeface="Arial Rounded MT Bold" pitchFamily="34" charset="0"/>
              </a:rPr>
              <a:t>Cut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the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i="1" dirty="0" smtClean="0">
                <a:latin typeface="Arial Rounded MT Bold" pitchFamily="34" charset="0"/>
              </a:rPr>
              <a:t>ABCD  </a:t>
            </a:r>
            <a:r>
              <a:rPr lang="hu-HU" sz="2800" b="1" dirty="0" err="1" smtClean="0">
                <a:latin typeface="Arial Rounded MT Bold" pitchFamily="34" charset="0"/>
              </a:rPr>
              <a:t>quadrilateral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into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two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halves</a:t>
            </a:r>
            <a:r>
              <a:rPr lang="hu-HU" sz="2800" b="1" dirty="0" smtClean="0">
                <a:latin typeface="Arial Rounded MT Bold" pitchFamily="34" charset="0"/>
              </a:rPr>
              <a:t>  </a:t>
            </a:r>
            <a:r>
              <a:rPr lang="hu-HU" sz="2800" b="1" dirty="0" err="1" smtClean="0">
                <a:latin typeface="Arial Rounded MT Bold" pitchFamily="34" charset="0"/>
              </a:rPr>
              <a:t>with</a:t>
            </a:r>
            <a:r>
              <a:rPr lang="hu-HU" sz="2800" b="1" dirty="0" smtClean="0">
                <a:latin typeface="Arial Rounded MT Bold" pitchFamily="34" charset="0"/>
              </a:rPr>
              <a:t> a line </a:t>
            </a:r>
            <a:r>
              <a:rPr lang="hu-HU" sz="2800" b="1" dirty="0" err="1" smtClean="0">
                <a:latin typeface="Arial Rounded MT Bold" pitchFamily="34" charset="0"/>
              </a:rPr>
              <a:t>that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goes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through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the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midpoint</a:t>
            </a:r>
            <a:r>
              <a:rPr lang="hu-HU" sz="2800" b="1" dirty="0" smtClean="0">
                <a:latin typeface="Arial Rounded MT Bold" pitchFamily="34" charset="0"/>
              </a:rPr>
              <a:t> of </a:t>
            </a:r>
            <a:r>
              <a:rPr lang="hu-HU" sz="2800" b="1" dirty="0" err="1" smtClean="0">
                <a:latin typeface="Arial Rounded MT Bold" pitchFamily="34" charset="0"/>
              </a:rPr>
              <a:t>the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i="1" dirty="0" smtClean="0">
                <a:latin typeface="Arial Rounded MT Bold" pitchFamily="34" charset="0"/>
              </a:rPr>
              <a:t>AD  </a:t>
            </a:r>
            <a:r>
              <a:rPr lang="hu-HU" sz="2800" b="1" dirty="0" err="1" smtClean="0">
                <a:latin typeface="Arial Rounded MT Bold" pitchFamily="34" charset="0"/>
              </a:rPr>
              <a:t>edge</a:t>
            </a:r>
            <a:r>
              <a:rPr lang="hu-HU" sz="2800" b="1" dirty="0" smtClean="0">
                <a:latin typeface="Arial Rounded MT Bold" pitchFamily="34" charset="0"/>
              </a:rPr>
              <a:t>. 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839489" y="7262070"/>
            <a:ext cx="6480000" cy="331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55584" rIns="90000" bIns="45000">
            <a:no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/>
            <a:r>
              <a:rPr lang="hu-HU" sz="1200" b="1" dirty="0" smtClean="0">
                <a:solidFill>
                  <a:srgbClr val="FF3300"/>
                </a:solidFill>
              </a:rPr>
              <a:t>Part </a:t>
            </a:r>
            <a:r>
              <a:rPr lang="hu-HU" sz="1200" b="1" dirty="0" err="1" smtClean="0">
                <a:solidFill>
                  <a:srgbClr val="FF3300"/>
                </a:solidFill>
              </a:rPr>
              <a:t>II</a:t>
            </a:r>
            <a:r>
              <a:rPr lang="hu-HU" sz="1200" b="1" dirty="0" smtClean="0">
                <a:solidFill>
                  <a:srgbClr val="FF3300"/>
                </a:solidFill>
              </a:rPr>
              <a:t>/ </a:t>
            </a:r>
            <a:fld id="{191D9B7D-CA6A-47E5-9F17-5336D7AE230F}" type="slidenum">
              <a:rPr lang="hu-HU" sz="1200" b="1" smtClean="0">
                <a:solidFill>
                  <a:srgbClr val="FF3300"/>
                </a:solidFill>
              </a:rPr>
              <a:pPr algn="ctr" eaLnBrk="1"/>
              <a:t>14</a:t>
            </a:fld>
            <a:r>
              <a:rPr lang="hu-HU" sz="1200" b="1" dirty="0" smtClean="0">
                <a:solidFill>
                  <a:srgbClr val="FF3300"/>
                </a:solidFill>
              </a:rPr>
              <a:t> – </a:t>
            </a:r>
            <a:r>
              <a:rPr lang="hu-HU" sz="1200" b="1" dirty="0" err="1" smtClean="0">
                <a:solidFill>
                  <a:srgbClr val="FF3300"/>
                </a:solidFill>
              </a:rPr>
              <a:t>Cut</a:t>
            </a:r>
            <a:r>
              <a:rPr lang="hu-HU" sz="1200" b="1" dirty="0" smtClean="0">
                <a:solidFill>
                  <a:srgbClr val="FF3300"/>
                </a:solidFill>
              </a:rPr>
              <a:t> a </a:t>
            </a:r>
            <a:r>
              <a:rPr lang="hu-HU" sz="1200" b="1" dirty="0" err="1" smtClean="0">
                <a:solidFill>
                  <a:srgbClr val="FF3300"/>
                </a:solidFill>
              </a:rPr>
              <a:t>quadrilateral</a:t>
            </a:r>
            <a:r>
              <a:rPr lang="hu-HU" sz="1200" b="1" dirty="0" smtClean="0">
                <a:solidFill>
                  <a:srgbClr val="FF3300"/>
                </a:solidFill>
              </a:rPr>
              <a:t> </a:t>
            </a:r>
            <a:r>
              <a:rPr lang="hu-HU" sz="1200" b="1" dirty="0" err="1" smtClean="0">
                <a:solidFill>
                  <a:srgbClr val="FF3300"/>
                </a:solidFill>
              </a:rPr>
              <a:t>into</a:t>
            </a:r>
            <a:r>
              <a:rPr lang="hu-HU" sz="1200" b="1" dirty="0" smtClean="0">
                <a:solidFill>
                  <a:srgbClr val="FF3300"/>
                </a:solidFill>
              </a:rPr>
              <a:t> 2 </a:t>
            </a:r>
            <a:r>
              <a:rPr lang="hu-HU" sz="1200" b="1" dirty="0" err="1" smtClean="0">
                <a:solidFill>
                  <a:srgbClr val="FF3300"/>
                </a:solidFill>
              </a:rPr>
              <a:t>halves</a:t>
            </a:r>
            <a:endParaRPr lang="de-DE" sz="1200" b="1" dirty="0">
              <a:solidFill>
                <a:srgbClr val="FF3300"/>
              </a:solidFill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299" y="0"/>
            <a:ext cx="6480000" cy="331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55584" rIns="90000" bIns="45000">
            <a:no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r>
              <a:rPr lang="hu-HU" sz="1200" b="1" dirty="0" err="1" smtClean="0">
                <a:solidFill>
                  <a:schemeClr val="accent6">
                    <a:lumMod val="75000"/>
                  </a:schemeClr>
                </a:solidFill>
              </a:rPr>
              <a:t>Introduction</a:t>
            </a:r>
            <a:endParaRPr lang="de-DE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359568" y="666768"/>
            <a:ext cx="9361487" cy="66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hu-HU" sz="4000" b="1" dirty="0" err="1" smtClean="0">
                <a:latin typeface="Arial Rounded MT Bold" pitchFamily="34" charset="0"/>
              </a:rPr>
              <a:t>Solution</a:t>
            </a:r>
            <a:r>
              <a:rPr lang="hu-HU" sz="4000" b="1" dirty="0" smtClean="0">
                <a:latin typeface="Arial Rounded MT Bold" pitchFamily="34" charset="0"/>
              </a:rPr>
              <a:t> (1)</a:t>
            </a:r>
          </a:p>
        </p:txBody>
      </p:sp>
      <p:pic>
        <p:nvPicPr>
          <p:cNvPr id="14" name="Kép 13" descr="2_1examle.png">
            <a:hlinkClick r:id="rId6" action="ppaction://program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46264" y="3328766"/>
            <a:ext cx="5524794" cy="3863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9927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kerekített téglalap 2"/>
          <p:cNvSpPr/>
          <p:nvPr/>
        </p:nvSpPr>
        <p:spPr bwMode="auto">
          <a:xfrm>
            <a:off x="696912" y="1493837"/>
            <a:ext cx="8610600" cy="16002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52400" dist="76200" dir="2700000" algn="tl" rotWithShape="0">
              <a:srgbClr val="BC8F00">
                <a:alpha val="50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7019925"/>
            <a:ext cx="10080625" cy="539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7798103" y="7262070"/>
            <a:ext cx="1944664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55584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/>
            <a:r>
              <a:rPr lang="hu-HU" sz="1200" b="1" dirty="0" smtClean="0">
                <a:solidFill>
                  <a:srgbClr val="FF3300"/>
                </a:solidFill>
              </a:rPr>
              <a:t>Gergely </a:t>
            </a:r>
            <a:r>
              <a:rPr lang="hu-HU" sz="1200" b="1" dirty="0" err="1">
                <a:solidFill>
                  <a:srgbClr val="FF3300"/>
                </a:solidFill>
              </a:rPr>
              <a:t>Wintsche</a:t>
            </a:r>
            <a:endParaRPr lang="de-DE" sz="1200" b="1" dirty="0">
              <a:solidFill>
                <a:srgbClr val="FF3300"/>
              </a:solidFill>
            </a:endParaRPr>
          </a:p>
        </p:txBody>
      </p:sp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4734" y="7019925"/>
            <a:ext cx="838424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1840" y="7019925"/>
            <a:ext cx="545912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17063" y="7007225"/>
            <a:ext cx="5524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925512" y="1704529"/>
            <a:ext cx="8305800" cy="1237108"/>
          </a:xfrm>
          <a:prstGeom prst="rect">
            <a:avLst/>
          </a:prstGeom>
          <a:noFill/>
          <a:ln>
            <a:noFill/>
          </a:ln>
          <a:scene3d>
            <a:camera prst="obliqueBottomRight"/>
            <a:lightRig rig="threePt" dir="t"/>
          </a:scene3d>
        </p:spPr>
        <p:txBody>
          <a:bodyPr wrap="square" anchor="ctr">
            <a:noAutofit/>
          </a:bodyPr>
          <a:lstStyle/>
          <a:p>
            <a:pPr>
              <a:lnSpc>
                <a:spcPts val="3600"/>
              </a:lnSpc>
            </a:pPr>
            <a:r>
              <a:rPr lang="hu-HU" sz="2800" b="1" dirty="0" err="1" smtClean="0">
                <a:latin typeface="Arial Rounded MT Bold" pitchFamily="34" charset="0"/>
              </a:rPr>
              <a:t>Cut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the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i="1" dirty="0" smtClean="0">
                <a:latin typeface="Arial Rounded MT Bold" pitchFamily="34" charset="0"/>
              </a:rPr>
              <a:t>ABCD  </a:t>
            </a:r>
            <a:r>
              <a:rPr lang="hu-HU" sz="2800" b="1" dirty="0" err="1" smtClean="0">
                <a:latin typeface="Arial Rounded MT Bold" pitchFamily="34" charset="0"/>
              </a:rPr>
              <a:t>quadrilateral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into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two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halves</a:t>
            </a:r>
            <a:r>
              <a:rPr lang="hu-HU" sz="2800" b="1" dirty="0" smtClean="0">
                <a:latin typeface="Arial Rounded MT Bold" pitchFamily="34" charset="0"/>
              </a:rPr>
              <a:t>  </a:t>
            </a:r>
            <a:r>
              <a:rPr lang="hu-HU" sz="2800" b="1" dirty="0" err="1" smtClean="0">
                <a:latin typeface="Arial Rounded MT Bold" pitchFamily="34" charset="0"/>
              </a:rPr>
              <a:t>with</a:t>
            </a:r>
            <a:r>
              <a:rPr lang="hu-HU" sz="2800" b="1" dirty="0" smtClean="0">
                <a:latin typeface="Arial Rounded MT Bold" pitchFamily="34" charset="0"/>
              </a:rPr>
              <a:t> a line </a:t>
            </a:r>
            <a:r>
              <a:rPr lang="hu-HU" sz="2800" b="1" dirty="0" err="1" smtClean="0">
                <a:latin typeface="Arial Rounded MT Bold" pitchFamily="34" charset="0"/>
              </a:rPr>
              <a:t>that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goes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through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the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midpoint</a:t>
            </a:r>
            <a:r>
              <a:rPr lang="hu-HU" sz="2800" b="1" dirty="0" smtClean="0">
                <a:latin typeface="Arial Rounded MT Bold" pitchFamily="34" charset="0"/>
              </a:rPr>
              <a:t> of </a:t>
            </a:r>
            <a:r>
              <a:rPr lang="hu-HU" sz="2800" b="1" dirty="0" err="1" smtClean="0">
                <a:latin typeface="Arial Rounded MT Bold" pitchFamily="34" charset="0"/>
              </a:rPr>
              <a:t>the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i="1" dirty="0" smtClean="0">
                <a:latin typeface="Arial Rounded MT Bold" pitchFamily="34" charset="0"/>
              </a:rPr>
              <a:t>AD  </a:t>
            </a:r>
            <a:r>
              <a:rPr lang="hu-HU" sz="2800" b="1" dirty="0" err="1" smtClean="0">
                <a:latin typeface="Arial Rounded MT Bold" pitchFamily="34" charset="0"/>
              </a:rPr>
              <a:t>edge</a:t>
            </a:r>
            <a:r>
              <a:rPr lang="hu-HU" sz="2800" b="1" dirty="0" smtClean="0">
                <a:latin typeface="Arial Rounded MT Bold" pitchFamily="34" charset="0"/>
              </a:rPr>
              <a:t>. 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839489" y="7262070"/>
            <a:ext cx="6480000" cy="331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55584" rIns="90000" bIns="45000">
            <a:no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/>
            <a:r>
              <a:rPr lang="hu-HU" sz="1200" b="1" dirty="0" smtClean="0">
                <a:solidFill>
                  <a:srgbClr val="FF3300"/>
                </a:solidFill>
              </a:rPr>
              <a:t>Part I / </a:t>
            </a:r>
            <a:fld id="{191D9B7D-CA6A-47E5-9F17-5336D7AE230F}" type="slidenum">
              <a:rPr lang="hu-HU" sz="1200" b="1" smtClean="0">
                <a:solidFill>
                  <a:srgbClr val="FF3300"/>
                </a:solidFill>
              </a:rPr>
              <a:pPr algn="ctr" eaLnBrk="1"/>
              <a:t>15</a:t>
            </a:fld>
            <a:r>
              <a:rPr lang="hu-HU" sz="1200" b="1" dirty="0" smtClean="0">
                <a:solidFill>
                  <a:srgbClr val="FF3300"/>
                </a:solidFill>
              </a:rPr>
              <a:t> – </a:t>
            </a:r>
            <a:r>
              <a:rPr lang="hu-HU" sz="1200" b="1" dirty="0" err="1" smtClean="0">
                <a:solidFill>
                  <a:srgbClr val="FF3300"/>
                </a:solidFill>
              </a:rPr>
              <a:t>Cut</a:t>
            </a:r>
            <a:r>
              <a:rPr lang="hu-HU" sz="1200" b="1" dirty="0" smtClean="0">
                <a:solidFill>
                  <a:srgbClr val="FF3300"/>
                </a:solidFill>
              </a:rPr>
              <a:t> a </a:t>
            </a:r>
            <a:r>
              <a:rPr lang="hu-HU" sz="1200" b="1" dirty="0" err="1" smtClean="0">
                <a:solidFill>
                  <a:srgbClr val="FF3300"/>
                </a:solidFill>
              </a:rPr>
              <a:t>quadrilateral</a:t>
            </a:r>
            <a:r>
              <a:rPr lang="hu-HU" sz="1200" b="1" dirty="0" smtClean="0">
                <a:solidFill>
                  <a:srgbClr val="FF3300"/>
                </a:solidFill>
              </a:rPr>
              <a:t> </a:t>
            </a:r>
            <a:r>
              <a:rPr lang="hu-HU" sz="1200" b="1" dirty="0" err="1" smtClean="0">
                <a:solidFill>
                  <a:srgbClr val="FF3300"/>
                </a:solidFill>
              </a:rPr>
              <a:t>into</a:t>
            </a:r>
            <a:r>
              <a:rPr lang="hu-HU" sz="1200" b="1" dirty="0" smtClean="0">
                <a:solidFill>
                  <a:srgbClr val="FF3300"/>
                </a:solidFill>
              </a:rPr>
              <a:t> 2 </a:t>
            </a:r>
            <a:r>
              <a:rPr lang="hu-HU" sz="1200" b="1" dirty="0" err="1" smtClean="0">
                <a:solidFill>
                  <a:srgbClr val="FF3300"/>
                </a:solidFill>
              </a:rPr>
              <a:t>halves</a:t>
            </a:r>
            <a:endParaRPr lang="de-DE" sz="1200" b="1" dirty="0">
              <a:solidFill>
                <a:srgbClr val="FF3300"/>
              </a:solidFill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299" y="0"/>
            <a:ext cx="6480000" cy="331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55584" rIns="90000" bIns="45000">
            <a:no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r>
              <a:rPr lang="hu-HU" sz="1200" b="1" dirty="0" err="1" smtClean="0">
                <a:solidFill>
                  <a:schemeClr val="accent6">
                    <a:lumMod val="75000"/>
                  </a:schemeClr>
                </a:solidFill>
              </a:rPr>
              <a:t>Introduction</a:t>
            </a:r>
            <a:endParaRPr lang="de-DE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359568" y="666768"/>
            <a:ext cx="9361487" cy="66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hu-HU" sz="4000" b="1" dirty="0" err="1" smtClean="0">
                <a:latin typeface="Arial Rounded MT Bold" pitchFamily="34" charset="0"/>
              </a:rPr>
              <a:t>Solution</a:t>
            </a:r>
            <a:r>
              <a:rPr lang="hu-HU" sz="4000" b="1" dirty="0" smtClean="0">
                <a:latin typeface="Arial Rounded MT Bold" pitchFamily="34" charset="0"/>
              </a:rPr>
              <a:t> (2)</a:t>
            </a:r>
          </a:p>
        </p:txBody>
      </p:sp>
      <p:pic>
        <p:nvPicPr>
          <p:cNvPr id="14" name="Kép 13" descr="2_1examle.png">
            <a:hlinkClick r:id="rId6" action="ppaction://program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46264" y="3551237"/>
            <a:ext cx="5918248" cy="322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9927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kerekített téglalap 2"/>
          <p:cNvSpPr/>
          <p:nvPr/>
        </p:nvSpPr>
        <p:spPr bwMode="auto">
          <a:xfrm>
            <a:off x="696912" y="1493837"/>
            <a:ext cx="8610600" cy="16002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52400" dist="76200" dir="2700000" algn="tl" rotWithShape="0">
              <a:srgbClr val="BC8F00">
                <a:alpha val="50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7019925"/>
            <a:ext cx="10080625" cy="539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7798103" y="7262070"/>
            <a:ext cx="1944664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55584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/>
            <a:r>
              <a:rPr lang="hu-HU" sz="1200" b="1" dirty="0" smtClean="0">
                <a:solidFill>
                  <a:srgbClr val="FF3300"/>
                </a:solidFill>
              </a:rPr>
              <a:t>Gergely </a:t>
            </a:r>
            <a:r>
              <a:rPr lang="hu-HU" sz="1200" b="1" dirty="0" err="1">
                <a:solidFill>
                  <a:srgbClr val="FF3300"/>
                </a:solidFill>
              </a:rPr>
              <a:t>Wintsche</a:t>
            </a:r>
            <a:endParaRPr lang="de-DE" sz="1200" b="1" dirty="0">
              <a:solidFill>
                <a:srgbClr val="FF3300"/>
              </a:solidFill>
            </a:endParaRPr>
          </a:p>
        </p:txBody>
      </p:sp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4734" y="7019925"/>
            <a:ext cx="838424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1840" y="7019925"/>
            <a:ext cx="545912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17063" y="7007225"/>
            <a:ext cx="5524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925512" y="1704529"/>
            <a:ext cx="8305800" cy="1237108"/>
          </a:xfrm>
          <a:prstGeom prst="rect">
            <a:avLst/>
          </a:prstGeom>
          <a:noFill/>
          <a:ln>
            <a:noFill/>
          </a:ln>
          <a:scene3d>
            <a:camera prst="obliqueBottomRight"/>
            <a:lightRig rig="threePt" dir="t"/>
          </a:scene3d>
        </p:spPr>
        <p:txBody>
          <a:bodyPr wrap="square" anchor="ctr">
            <a:noAutofit/>
          </a:bodyPr>
          <a:lstStyle/>
          <a:p>
            <a:pPr>
              <a:lnSpc>
                <a:spcPts val="3600"/>
              </a:lnSpc>
            </a:pPr>
            <a:r>
              <a:rPr lang="hu-HU" sz="2800" b="1" dirty="0" err="1" smtClean="0">
                <a:latin typeface="Arial Rounded MT Bold" pitchFamily="34" charset="0"/>
              </a:rPr>
              <a:t>Cut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the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i="1" dirty="0" smtClean="0">
                <a:latin typeface="Arial Rounded MT Bold" pitchFamily="34" charset="0"/>
              </a:rPr>
              <a:t>ABCD  </a:t>
            </a:r>
            <a:r>
              <a:rPr lang="hu-HU" sz="2800" b="1" dirty="0" err="1" smtClean="0">
                <a:latin typeface="Arial Rounded MT Bold" pitchFamily="34" charset="0"/>
              </a:rPr>
              <a:t>quadrilateral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into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two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halves</a:t>
            </a:r>
            <a:r>
              <a:rPr lang="hu-HU" sz="2800" b="1" dirty="0" smtClean="0">
                <a:latin typeface="Arial Rounded MT Bold" pitchFamily="34" charset="0"/>
              </a:rPr>
              <a:t>  </a:t>
            </a:r>
            <a:r>
              <a:rPr lang="hu-HU" sz="2800" b="1" dirty="0" err="1" smtClean="0">
                <a:latin typeface="Arial Rounded MT Bold" pitchFamily="34" charset="0"/>
              </a:rPr>
              <a:t>with</a:t>
            </a:r>
            <a:r>
              <a:rPr lang="hu-HU" sz="2800" b="1" dirty="0" smtClean="0">
                <a:latin typeface="Arial Rounded MT Bold" pitchFamily="34" charset="0"/>
              </a:rPr>
              <a:t> a line </a:t>
            </a:r>
            <a:r>
              <a:rPr lang="hu-HU" sz="2800" b="1" dirty="0" err="1" smtClean="0">
                <a:latin typeface="Arial Rounded MT Bold" pitchFamily="34" charset="0"/>
              </a:rPr>
              <a:t>that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goes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through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the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i="1" dirty="0" smtClean="0">
                <a:latin typeface="Arial Rounded MT Bold" pitchFamily="34" charset="0"/>
              </a:rPr>
              <a:t>P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point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on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the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edges</a:t>
            </a:r>
            <a:r>
              <a:rPr lang="hu-HU" sz="2800" b="1" dirty="0" smtClean="0">
                <a:latin typeface="Arial Rounded MT Bold" pitchFamily="34" charset="0"/>
              </a:rPr>
              <a:t>. 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839489" y="7262070"/>
            <a:ext cx="6480000" cy="331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55584" rIns="90000" bIns="45000">
            <a:no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/>
            <a:r>
              <a:rPr lang="hu-HU" sz="1200" b="1" dirty="0" smtClean="0">
                <a:solidFill>
                  <a:srgbClr val="FF3300"/>
                </a:solidFill>
              </a:rPr>
              <a:t>Part </a:t>
            </a:r>
            <a:r>
              <a:rPr lang="hu-HU" sz="1200" b="1" dirty="0" err="1" smtClean="0">
                <a:solidFill>
                  <a:srgbClr val="FF3300"/>
                </a:solidFill>
              </a:rPr>
              <a:t>II</a:t>
            </a:r>
            <a:r>
              <a:rPr lang="hu-HU" sz="1200" b="1" dirty="0" smtClean="0">
                <a:solidFill>
                  <a:srgbClr val="FF3300"/>
                </a:solidFill>
              </a:rPr>
              <a:t> / </a:t>
            </a:r>
            <a:fld id="{191D9B7D-CA6A-47E5-9F17-5336D7AE230F}" type="slidenum">
              <a:rPr lang="hu-HU" sz="1200" b="1" smtClean="0">
                <a:solidFill>
                  <a:srgbClr val="FF3300"/>
                </a:solidFill>
              </a:rPr>
              <a:pPr algn="ctr" eaLnBrk="1"/>
              <a:t>16</a:t>
            </a:fld>
            <a:r>
              <a:rPr lang="hu-HU" sz="1200" b="1" dirty="0" smtClean="0">
                <a:solidFill>
                  <a:srgbClr val="FF3300"/>
                </a:solidFill>
              </a:rPr>
              <a:t> – </a:t>
            </a:r>
            <a:r>
              <a:rPr lang="hu-HU" sz="1200" b="1" dirty="0" err="1" smtClean="0">
                <a:solidFill>
                  <a:srgbClr val="FF3300"/>
                </a:solidFill>
              </a:rPr>
              <a:t>Cut</a:t>
            </a:r>
            <a:r>
              <a:rPr lang="hu-HU" sz="1200" b="1" dirty="0" smtClean="0">
                <a:solidFill>
                  <a:srgbClr val="FF3300"/>
                </a:solidFill>
              </a:rPr>
              <a:t> a </a:t>
            </a:r>
            <a:r>
              <a:rPr lang="hu-HU" sz="1200" b="1" dirty="0" err="1" smtClean="0">
                <a:solidFill>
                  <a:srgbClr val="FF3300"/>
                </a:solidFill>
              </a:rPr>
              <a:t>quadrilateral</a:t>
            </a:r>
            <a:r>
              <a:rPr lang="hu-HU" sz="1200" b="1" dirty="0" smtClean="0">
                <a:solidFill>
                  <a:srgbClr val="FF3300"/>
                </a:solidFill>
              </a:rPr>
              <a:t> </a:t>
            </a:r>
            <a:r>
              <a:rPr lang="hu-HU" sz="1200" b="1" dirty="0" err="1" smtClean="0">
                <a:solidFill>
                  <a:srgbClr val="FF3300"/>
                </a:solidFill>
              </a:rPr>
              <a:t>into</a:t>
            </a:r>
            <a:r>
              <a:rPr lang="hu-HU" sz="1200" b="1" dirty="0" smtClean="0">
                <a:solidFill>
                  <a:srgbClr val="FF3300"/>
                </a:solidFill>
              </a:rPr>
              <a:t> 2 </a:t>
            </a:r>
            <a:r>
              <a:rPr lang="hu-HU" sz="1200" b="1" dirty="0" err="1" smtClean="0">
                <a:solidFill>
                  <a:srgbClr val="FF3300"/>
                </a:solidFill>
              </a:rPr>
              <a:t>halves</a:t>
            </a:r>
            <a:endParaRPr lang="de-DE" sz="1200" b="1" dirty="0">
              <a:solidFill>
                <a:srgbClr val="FF3300"/>
              </a:solidFill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299" y="0"/>
            <a:ext cx="6480000" cy="331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55584" rIns="90000" bIns="45000">
            <a:no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r>
              <a:rPr lang="hu-HU" sz="1200" b="1" dirty="0" err="1" smtClean="0">
                <a:solidFill>
                  <a:schemeClr val="accent6">
                    <a:lumMod val="75000"/>
                  </a:schemeClr>
                </a:solidFill>
              </a:rPr>
              <a:t>Introduction</a:t>
            </a:r>
            <a:endParaRPr lang="de-DE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359568" y="666768"/>
            <a:ext cx="9361487" cy="66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hu-HU" sz="4000" b="1" dirty="0" smtClean="0">
                <a:latin typeface="Arial Rounded MT Bold" pitchFamily="34" charset="0"/>
              </a:rPr>
              <a:t>The </a:t>
            </a:r>
            <a:r>
              <a:rPr lang="hu-HU" sz="4000" b="1" dirty="0" err="1" smtClean="0">
                <a:latin typeface="Arial Rounded MT Bold" pitchFamily="34" charset="0"/>
              </a:rPr>
              <a:t>quadrilateral</a:t>
            </a:r>
            <a:endParaRPr lang="hu-HU" sz="4000" b="1" dirty="0" smtClean="0">
              <a:latin typeface="Arial Rounded MT Bold" pitchFamily="34" charset="0"/>
            </a:endParaRPr>
          </a:p>
        </p:txBody>
      </p:sp>
      <p:pic>
        <p:nvPicPr>
          <p:cNvPr id="14" name="Kép 13" descr="2_1examle.png">
            <a:hlinkClick r:id="rId6" action="ppaction://program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57794" y="3551237"/>
            <a:ext cx="4895188" cy="322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9927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ekerekített téglalap 12"/>
          <p:cNvSpPr/>
          <p:nvPr/>
        </p:nvSpPr>
        <p:spPr bwMode="auto">
          <a:xfrm>
            <a:off x="823690" y="1493837"/>
            <a:ext cx="8331422" cy="43434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52400" dist="76200" dir="2700000" algn="tl" rotWithShape="0">
              <a:srgbClr val="BC8F00">
                <a:alpha val="50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7019925"/>
            <a:ext cx="10080625" cy="539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7798103" y="7262070"/>
            <a:ext cx="1944664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55584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/>
            <a:r>
              <a:rPr lang="hu-HU" sz="1200" b="1" dirty="0" smtClean="0">
                <a:solidFill>
                  <a:srgbClr val="FF3300"/>
                </a:solidFill>
              </a:rPr>
              <a:t>Gergely </a:t>
            </a:r>
            <a:r>
              <a:rPr lang="hu-HU" sz="1200" b="1" dirty="0" err="1">
                <a:solidFill>
                  <a:srgbClr val="FF3300"/>
                </a:solidFill>
              </a:rPr>
              <a:t>Wintsche</a:t>
            </a:r>
            <a:endParaRPr lang="de-DE" sz="1200" b="1" dirty="0">
              <a:solidFill>
                <a:srgbClr val="FF3300"/>
              </a:solidFill>
            </a:endParaRPr>
          </a:p>
        </p:txBody>
      </p:sp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4734" y="7019925"/>
            <a:ext cx="838424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1840" y="7019925"/>
            <a:ext cx="545912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17063" y="7007225"/>
            <a:ext cx="5524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59568" y="448944"/>
            <a:ext cx="9361487" cy="66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hu-HU" sz="4000" b="1" dirty="0" err="1" smtClean="0">
                <a:latin typeface="Arial Rounded MT Bold" pitchFamily="34" charset="0"/>
              </a:rPr>
              <a:t>Outline</a:t>
            </a:r>
            <a:endParaRPr lang="hu-HU" sz="4000" b="1" dirty="0" smtClean="0">
              <a:latin typeface="Arial Rounded MT Bold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221602" y="2408237"/>
            <a:ext cx="7628710" cy="2819400"/>
          </a:xfrm>
          <a:prstGeom prst="rect">
            <a:avLst/>
          </a:prstGeom>
          <a:noFill/>
          <a:ln w="0"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 marL="180975" indent="-180975">
              <a:spcBef>
                <a:spcPts val="600"/>
              </a:spcBef>
            </a:pPr>
            <a:r>
              <a:rPr lang="hu-HU" sz="2400" b="1" dirty="0" smtClean="0">
                <a:latin typeface="Arial Rounded MT Bold" pitchFamily="34" charset="0"/>
              </a:rPr>
              <a:t>1. </a:t>
            </a:r>
            <a:r>
              <a:rPr lang="hu-HU" sz="2400" b="1" dirty="0" err="1" smtClean="0">
                <a:latin typeface="Arial Rounded MT Bold" pitchFamily="34" charset="0"/>
              </a:rPr>
              <a:t>Dissections</a:t>
            </a:r>
            <a:r>
              <a:rPr lang="hu-HU" sz="2400" b="1" dirty="0" smtClean="0">
                <a:latin typeface="Arial Rounded MT Bold" pitchFamily="34" charset="0"/>
              </a:rPr>
              <a:t>, </a:t>
            </a:r>
            <a:r>
              <a:rPr lang="hu-HU" sz="2400" b="1" dirty="0" err="1" smtClean="0">
                <a:latin typeface="Arial Rounded MT Bold" pitchFamily="34" charset="0"/>
              </a:rPr>
              <a:t>examples</a:t>
            </a:r>
            <a:endParaRPr lang="hu-HU" sz="2400" b="1" dirty="0" smtClean="0">
              <a:latin typeface="Arial Rounded MT Bold" pitchFamily="34" charset="0"/>
            </a:endParaRPr>
          </a:p>
          <a:p>
            <a:pPr marL="180975" indent="-180975">
              <a:spcBef>
                <a:spcPts val="600"/>
              </a:spcBef>
            </a:pPr>
            <a:r>
              <a:rPr lang="hu-HU" sz="2400" b="1" dirty="0" smtClean="0">
                <a:latin typeface="Arial Rounded MT Bold" pitchFamily="34" charset="0"/>
              </a:rPr>
              <a:t>2. The </a:t>
            </a:r>
            <a:r>
              <a:rPr lang="hu-HU" sz="2400" b="1" dirty="0" err="1" smtClean="0">
                <a:latin typeface="Arial Rounded MT Bold" pitchFamily="34" charset="0"/>
              </a:rPr>
              <a:t>Wallace-Bolyai-Gerwein</a:t>
            </a:r>
            <a:r>
              <a:rPr lang="hu-HU" sz="2400" b="1" dirty="0" smtClean="0">
                <a:latin typeface="Arial Rounded MT Bold" pitchFamily="34" charset="0"/>
              </a:rPr>
              <a:t> </a:t>
            </a:r>
            <a:r>
              <a:rPr lang="hu-HU" sz="2400" b="1" dirty="0" err="1" smtClean="0">
                <a:latin typeface="Arial Rounded MT Bold" pitchFamily="34" charset="0"/>
              </a:rPr>
              <a:t>theorem</a:t>
            </a:r>
            <a:endParaRPr lang="hu-HU" sz="2400" b="1" dirty="0" smtClean="0">
              <a:latin typeface="Arial Rounded MT Bold" pitchFamily="34" charset="0"/>
            </a:endParaRPr>
          </a:p>
          <a:p>
            <a:pPr marL="180975" indent="-180975">
              <a:spcBef>
                <a:spcPts val="600"/>
              </a:spcBef>
            </a:pPr>
            <a:r>
              <a:rPr lang="hu-HU" sz="2400" b="1" dirty="0" smtClean="0">
                <a:latin typeface="Arial Rounded MT Bold" pitchFamily="34" charset="0"/>
              </a:rPr>
              <a:t>3. </a:t>
            </a:r>
            <a:r>
              <a:rPr lang="hu-HU" sz="2400" b="1" dirty="0" err="1" smtClean="0">
                <a:latin typeface="Arial Rounded MT Bold" pitchFamily="34" charset="0"/>
              </a:rPr>
              <a:t>Cutting</a:t>
            </a:r>
            <a:r>
              <a:rPr lang="hu-HU" sz="2400" b="1" dirty="0" smtClean="0">
                <a:latin typeface="Arial Rounded MT Bold" pitchFamily="34" charset="0"/>
              </a:rPr>
              <a:t> a </a:t>
            </a:r>
            <a:r>
              <a:rPr lang="hu-HU" sz="2400" b="1" dirty="0" err="1" smtClean="0">
                <a:latin typeface="Arial Rounded MT Bold" pitchFamily="34" charset="0"/>
              </a:rPr>
              <a:t>quadrilateral</a:t>
            </a:r>
            <a:endParaRPr lang="hu-HU" sz="2400" b="1" dirty="0" smtClean="0">
              <a:latin typeface="Arial Rounded MT Bold" pitchFamily="34" charset="0"/>
            </a:endParaRPr>
          </a:p>
          <a:p>
            <a:pPr marL="542925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hu-HU" sz="2400" b="1" dirty="0" smtClean="0">
                <a:latin typeface="Arial Rounded MT Bold" pitchFamily="34" charset="0"/>
              </a:rPr>
              <a:t>The </a:t>
            </a:r>
            <a:r>
              <a:rPr lang="hu-HU" sz="2400" b="1" dirty="0" err="1" smtClean="0">
                <a:latin typeface="Arial Rounded MT Bold" pitchFamily="34" charset="0"/>
              </a:rPr>
              <a:t>basic</a:t>
            </a:r>
            <a:r>
              <a:rPr lang="hu-HU" sz="2400" b="1" dirty="0" smtClean="0">
                <a:latin typeface="Arial Rounded MT Bold" pitchFamily="34" charset="0"/>
              </a:rPr>
              <a:t> lemma</a:t>
            </a:r>
          </a:p>
          <a:p>
            <a:pPr marL="542925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hu-HU" sz="2400" b="1" dirty="0" err="1" smtClean="0">
                <a:latin typeface="Arial Rounded MT Bold" pitchFamily="34" charset="0"/>
              </a:rPr>
              <a:t>Triangle</a:t>
            </a:r>
            <a:endParaRPr lang="hu-HU" sz="2400" b="1" dirty="0" smtClean="0">
              <a:latin typeface="Arial Rounded MT Bold" pitchFamily="34" charset="0"/>
            </a:endParaRPr>
          </a:p>
          <a:p>
            <a:pPr marL="542925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hu-HU" sz="2400" b="1" dirty="0" smtClean="0">
                <a:latin typeface="Arial Rounded MT Bold" pitchFamily="34" charset="0"/>
              </a:rPr>
              <a:t>Trapezoid</a:t>
            </a:r>
          </a:p>
          <a:p>
            <a:pPr marL="542925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hu-HU" sz="2400" b="1" dirty="0" err="1" smtClean="0">
                <a:latin typeface="Arial Rounded MT Bold" pitchFamily="34" charset="0"/>
              </a:rPr>
              <a:t>Quadrilateral</a:t>
            </a:r>
            <a:r>
              <a:rPr lang="hu-HU" sz="2400" b="1" dirty="0" smtClean="0">
                <a:latin typeface="Arial Rounded MT Bold" pitchFamily="34" charset="0"/>
              </a:rPr>
              <a:t> 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545454" y="7227992"/>
            <a:ext cx="5049361" cy="331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55584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/>
            <a:r>
              <a:rPr lang="hu-HU" sz="1200" b="1" dirty="0" smtClean="0">
                <a:solidFill>
                  <a:srgbClr val="FF3300"/>
                </a:solidFill>
              </a:rPr>
              <a:t>Part </a:t>
            </a:r>
            <a:r>
              <a:rPr lang="hu-HU" sz="1200" b="1" dirty="0" err="1" smtClean="0">
                <a:solidFill>
                  <a:srgbClr val="FF3300"/>
                </a:solidFill>
              </a:rPr>
              <a:t>II</a:t>
            </a:r>
            <a:r>
              <a:rPr lang="hu-HU" sz="1200" b="1" dirty="0" smtClean="0">
                <a:solidFill>
                  <a:srgbClr val="FF3300"/>
                </a:solidFill>
              </a:rPr>
              <a:t> / </a:t>
            </a:r>
            <a:fld id="{191D9B7D-CA6A-47E5-9F17-5336D7AE230F}" type="slidenum">
              <a:rPr lang="hu-HU" sz="1200" b="1" smtClean="0">
                <a:solidFill>
                  <a:srgbClr val="FF3300"/>
                </a:solidFill>
              </a:rPr>
              <a:pPr algn="ctr" eaLnBrk="1"/>
              <a:t>2</a:t>
            </a:fld>
            <a:r>
              <a:rPr lang="hu-HU" sz="1200" b="1" dirty="0" smtClean="0">
                <a:solidFill>
                  <a:srgbClr val="FF3300"/>
                </a:solidFill>
              </a:rPr>
              <a:t> – </a:t>
            </a:r>
            <a:r>
              <a:rPr lang="hu-HU" sz="1200" b="1" dirty="0" err="1" smtClean="0">
                <a:solidFill>
                  <a:srgbClr val="FF3300"/>
                </a:solidFill>
              </a:rPr>
              <a:t>Cut</a:t>
            </a:r>
            <a:r>
              <a:rPr lang="hu-HU" sz="1200" b="1" dirty="0" smtClean="0">
                <a:solidFill>
                  <a:srgbClr val="FF3300"/>
                </a:solidFill>
              </a:rPr>
              <a:t> a </a:t>
            </a:r>
            <a:r>
              <a:rPr lang="hu-HU" sz="1200" b="1" dirty="0" err="1" smtClean="0">
                <a:solidFill>
                  <a:srgbClr val="FF3300"/>
                </a:solidFill>
              </a:rPr>
              <a:t>quadrilateral</a:t>
            </a:r>
            <a:r>
              <a:rPr lang="hu-HU" sz="1200" b="1" dirty="0" smtClean="0">
                <a:solidFill>
                  <a:srgbClr val="FF3300"/>
                </a:solidFill>
              </a:rPr>
              <a:t> </a:t>
            </a:r>
            <a:r>
              <a:rPr lang="hu-HU" sz="1200" b="1" dirty="0" err="1" smtClean="0">
                <a:solidFill>
                  <a:srgbClr val="FF3300"/>
                </a:solidFill>
              </a:rPr>
              <a:t>into</a:t>
            </a:r>
            <a:r>
              <a:rPr lang="hu-HU" sz="1200" b="1" dirty="0" smtClean="0">
                <a:solidFill>
                  <a:srgbClr val="FF3300"/>
                </a:solidFill>
              </a:rPr>
              <a:t> 2 </a:t>
            </a:r>
            <a:r>
              <a:rPr lang="hu-HU" sz="1200" b="1" dirty="0" err="1" smtClean="0">
                <a:solidFill>
                  <a:srgbClr val="FF3300"/>
                </a:solidFill>
              </a:rPr>
              <a:t>halves</a:t>
            </a:r>
            <a:endParaRPr lang="de-DE" sz="1200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7617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ekerekített téglalap 12"/>
          <p:cNvSpPr/>
          <p:nvPr/>
        </p:nvSpPr>
        <p:spPr bwMode="auto">
          <a:xfrm>
            <a:off x="1611312" y="1493837"/>
            <a:ext cx="6553200" cy="43434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52400" dist="76200" dir="2700000" algn="tl" rotWithShape="0">
              <a:srgbClr val="BC8F00">
                <a:alpha val="50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7019925"/>
            <a:ext cx="10080625" cy="539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7798103" y="7262070"/>
            <a:ext cx="1944664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55584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/>
            <a:r>
              <a:rPr lang="hu-HU" sz="1200" b="1" dirty="0" smtClean="0">
                <a:solidFill>
                  <a:srgbClr val="FF3300"/>
                </a:solidFill>
              </a:rPr>
              <a:t>Gergely </a:t>
            </a:r>
            <a:r>
              <a:rPr lang="hu-HU" sz="1200" b="1" dirty="0" err="1">
                <a:solidFill>
                  <a:srgbClr val="FF3300"/>
                </a:solidFill>
              </a:rPr>
              <a:t>Wintsche</a:t>
            </a:r>
            <a:endParaRPr lang="de-DE" sz="1200" b="1" dirty="0">
              <a:solidFill>
                <a:srgbClr val="FF3300"/>
              </a:solidFill>
            </a:endParaRPr>
          </a:p>
        </p:txBody>
      </p:sp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4734" y="7019925"/>
            <a:ext cx="838424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1840" y="7019925"/>
            <a:ext cx="545912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17063" y="7007225"/>
            <a:ext cx="5524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59568" y="448944"/>
            <a:ext cx="9361487" cy="66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hu-HU" sz="4000" b="1" dirty="0" smtClean="0">
                <a:latin typeface="Arial Rounded MT Bold" pitchFamily="34" charset="0"/>
              </a:rPr>
              <a:t>The </a:t>
            </a:r>
            <a:r>
              <a:rPr lang="hu-HU" sz="4000" b="1" dirty="0" err="1" smtClean="0">
                <a:latin typeface="Arial Rounded MT Bold" pitchFamily="34" charset="0"/>
              </a:rPr>
              <a:t>tangram</a:t>
            </a:r>
            <a:endParaRPr lang="hu-HU" sz="4000" b="1" dirty="0" smtClean="0">
              <a:latin typeface="Arial Rounded MT Bold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545454" y="7227992"/>
            <a:ext cx="5049361" cy="331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55584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/>
            <a:r>
              <a:rPr lang="hu-HU" sz="1200" b="1" dirty="0" smtClean="0">
                <a:solidFill>
                  <a:srgbClr val="FF3300"/>
                </a:solidFill>
              </a:rPr>
              <a:t>Part </a:t>
            </a:r>
            <a:r>
              <a:rPr lang="hu-HU" sz="1200" b="1" dirty="0" err="1" smtClean="0">
                <a:solidFill>
                  <a:srgbClr val="FF3300"/>
                </a:solidFill>
              </a:rPr>
              <a:t>II</a:t>
            </a:r>
            <a:r>
              <a:rPr lang="hu-HU" sz="1200" b="1" dirty="0" smtClean="0">
                <a:solidFill>
                  <a:srgbClr val="FF3300"/>
                </a:solidFill>
              </a:rPr>
              <a:t> / </a:t>
            </a:r>
            <a:fld id="{191D9B7D-CA6A-47E5-9F17-5336D7AE230F}" type="slidenum">
              <a:rPr lang="hu-HU" sz="1200" b="1" smtClean="0">
                <a:solidFill>
                  <a:srgbClr val="FF3300"/>
                </a:solidFill>
              </a:rPr>
              <a:pPr algn="ctr" eaLnBrk="1"/>
              <a:t>3</a:t>
            </a:fld>
            <a:r>
              <a:rPr lang="hu-HU" sz="1200" b="1" dirty="0" smtClean="0">
                <a:solidFill>
                  <a:srgbClr val="FF3300"/>
                </a:solidFill>
              </a:rPr>
              <a:t> – </a:t>
            </a:r>
            <a:r>
              <a:rPr lang="hu-HU" sz="1200" b="1" dirty="0" err="1" smtClean="0">
                <a:solidFill>
                  <a:srgbClr val="FF3300"/>
                </a:solidFill>
              </a:rPr>
              <a:t>Cut</a:t>
            </a:r>
            <a:r>
              <a:rPr lang="hu-HU" sz="1200" b="1" dirty="0" smtClean="0">
                <a:solidFill>
                  <a:srgbClr val="FF3300"/>
                </a:solidFill>
              </a:rPr>
              <a:t> a </a:t>
            </a:r>
            <a:r>
              <a:rPr lang="hu-HU" sz="1200" b="1" dirty="0" err="1" smtClean="0">
                <a:solidFill>
                  <a:srgbClr val="FF3300"/>
                </a:solidFill>
              </a:rPr>
              <a:t>quadrilateral</a:t>
            </a:r>
            <a:r>
              <a:rPr lang="hu-HU" sz="1200" b="1" dirty="0" smtClean="0">
                <a:solidFill>
                  <a:srgbClr val="FF3300"/>
                </a:solidFill>
              </a:rPr>
              <a:t> </a:t>
            </a:r>
            <a:r>
              <a:rPr lang="hu-HU" sz="1200" b="1" dirty="0" err="1" smtClean="0">
                <a:solidFill>
                  <a:srgbClr val="FF3300"/>
                </a:solidFill>
              </a:rPr>
              <a:t>into</a:t>
            </a:r>
            <a:r>
              <a:rPr lang="hu-HU" sz="1200" b="1" dirty="0" smtClean="0">
                <a:solidFill>
                  <a:srgbClr val="FF3300"/>
                </a:solidFill>
              </a:rPr>
              <a:t> 2 </a:t>
            </a:r>
            <a:r>
              <a:rPr lang="hu-HU" sz="1200" b="1" dirty="0" err="1" smtClean="0">
                <a:solidFill>
                  <a:srgbClr val="FF3300"/>
                </a:solidFill>
              </a:rPr>
              <a:t>halves</a:t>
            </a:r>
            <a:endParaRPr lang="de-DE" sz="1200" b="1" dirty="0">
              <a:solidFill>
                <a:srgbClr val="FF3300"/>
              </a:solidFill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912" y="1668008"/>
            <a:ext cx="5373903" cy="4025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6372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ekerekített téglalap 12"/>
          <p:cNvSpPr/>
          <p:nvPr/>
        </p:nvSpPr>
        <p:spPr bwMode="auto">
          <a:xfrm>
            <a:off x="823690" y="1493837"/>
            <a:ext cx="8331422" cy="51816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52400" dist="76200" dir="2700000" algn="tl" rotWithShape="0">
              <a:srgbClr val="BC8F00">
                <a:alpha val="50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7019925"/>
            <a:ext cx="10080625" cy="539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7798103" y="7262070"/>
            <a:ext cx="1944664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55584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/>
            <a:r>
              <a:rPr lang="hu-HU" sz="1200" b="1" dirty="0" smtClean="0">
                <a:solidFill>
                  <a:srgbClr val="FF3300"/>
                </a:solidFill>
              </a:rPr>
              <a:t>Gergely</a:t>
            </a:r>
            <a:r>
              <a:rPr lang="hu-HU" sz="1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hu-HU" sz="1200" b="1" dirty="0" err="1">
                <a:solidFill>
                  <a:srgbClr val="FF3300"/>
                </a:solidFill>
              </a:rPr>
              <a:t>Wintsche</a:t>
            </a:r>
            <a:endParaRPr lang="de-DE" sz="1200" b="1" dirty="0">
              <a:solidFill>
                <a:srgbClr val="FF3300"/>
              </a:solidFill>
            </a:endParaRPr>
          </a:p>
        </p:txBody>
      </p:sp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4734" y="7019925"/>
            <a:ext cx="838424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1840" y="7019925"/>
            <a:ext cx="545912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17063" y="7007225"/>
            <a:ext cx="5524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59568" y="448944"/>
            <a:ext cx="9361487" cy="66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hu-HU" sz="4000" b="1" dirty="0" smtClean="0">
                <a:latin typeface="Arial Rounded MT Bold" pitchFamily="34" charset="0"/>
              </a:rPr>
              <a:t>The </a:t>
            </a:r>
            <a:r>
              <a:rPr lang="hu-HU" sz="4000" b="1" dirty="0" err="1" smtClean="0">
                <a:latin typeface="Arial Rounded MT Bold" pitchFamily="34" charset="0"/>
              </a:rPr>
              <a:t>pentominos</a:t>
            </a:r>
            <a:endParaRPr lang="hu-HU" sz="4000" b="1" dirty="0" smtClean="0">
              <a:latin typeface="Arial Rounded MT Bold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545454" y="7227992"/>
            <a:ext cx="5049361" cy="331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55584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/>
            <a:r>
              <a:rPr lang="hu-HU" sz="1200" b="1" dirty="0" smtClean="0">
                <a:solidFill>
                  <a:srgbClr val="FF3300"/>
                </a:solidFill>
              </a:rPr>
              <a:t>Part </a:t>
            </a:r>
            <a:r>
              <a:rPr lang="hu-HU" sz="1200" b="1" dirty="0" err="1" smtClean="0">
                <a:solidFill>
                  <a:srgbClr val="FF3300"/>
                </a:solidFill>
              </a:rPr>
              <a:t>II</a:t>
            </a:r>
            <a:r>
              <a:rPr lang="hu-HU" sz="1200" b="1" dirty="0" smtClean="0">
                <a:solidFill>
                  <a:srgbClr val="FF3300"/>
                </a:solidFill>
              </a:rPr>
              <a:t> / </a:t>
            </a:r>
            <a:fld id="{191D9B7D-CA6A-47E5-9F17-5336D7AE230F}" type="slidenum">
              <a:rPr lang="hu-HU" sz="1200" b="1" smtClean="0">
                <a:solidFill>
                  <a:srgbClr val="FF3300"/>
                </a:solidFill>
              </a:rPr>
              <a:pPr algn="ctr" eaLnBrk="1"/>
              <a:t>4</a:t>
            </a:fld>
            <a:r>
              <a:rPr lang="hu-HU" sz="1200" b="1" dirty="0" smtClean="0">
                <a:solidFill>
                  <a:srgbClr val="FF3300"/>
                </a:solidFill>
              </a:rPr>
              <a:t> – </a:t>
            </a:r>
            <a:r>
              <a:rPr lang="hu-HU" sz="1200" b="1" dirty="0" err="1" smtClean="0">
                <a:solidFill>
                  <a:srgbClr val="FF3300"/>
                </a:solidFill>
              </a:rPr>
              <a:t>Cut</a:t>
            </a:r>
            <a:r>
              <a:rPr lang="hu-HU" sz="1200" b="1" dirty="0" smtClean="0">
                <a:solidFill>
                  <a:srgbClr val="FF3300"/>
                </a:solidFill>
              </a:rPr>
              <a:t> a </a:t>
            </a:r>
            <a:r>
              <a:rPr lang="hu-HU" sz="1200" b="1" dirty="0" err="1" smtClean="0">
                <a:solidFill>
                  <a:srgbClr val="FF3300"/>
                </a:solidFill>
              </a:rPr>
              <a:t>quadrilateral</a:t>
            </a:r>
            <a:r>
              <a:rPr lang="hu-HU" sz="1200" b="1" dirty="0" smtClean="0">
                <a:solidFill>
                  <a:srgbClr val="FF3300"/>
                </a:solidFill>
              </a:rPr>
              <a:t> </a:t>
            </a:r>
            <a:r>
              <a:rPr lang="hu-HU" sz="1200" b="1" dirty="0" err="1" smtClean="0">
                <a:solidFill>
                  <a:srgbClr val="FF3300"/>
                </a:solidFill>
              </a:rPr>
              <a:t>into</a:t>
            </a:r>
            <a:r>
              <a:rPr lang="hu-HU" sz="1200" b="1" dirty="0" smtClean="0">
                <a:solidFill>
                  <a:srgbClr val="FF3300"/>
                </a:solidFill>
              </a:rPr>
              <a:t> 2 </a:t>
            </a:r>
            <a:r>
              <a:rPr lang="hu-HU" sz="1200" b="1" dirty="0" err="1" smtClean="0">
                <a:solidFill>
                  <a:srgbClr val="FF3300"/>
                </a:solidFill>
              </a:rPr>
              <a:t>halves</a:t>
            </a:r>
            <a:endParaRPr lang="de-DE" sz="1200" b="1" dirty="0">
              <a:solidFill>
                <a:srgbClr val="FF3300"/>
              </a:solidFill>
            </a:endParaRPr>
          </a:p>
        </p:txBody>
      </p:sp>
      <p:pic>
        <p:nvPicPr>
          <p:cNvPr id="12" name="Kép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362" y="2103437"/>
            <a:ext cx="670875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2923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kerekített téglalap 2"/>
          <p:cNvSpPr/>
          <p:nvPr/>
        </p:nvSpPr>
        <p:spPr bwMode="auto">
          <a:xfrm>
            <a:off x="823690" y="1493837"/>
            <a:ext cx="8407622" cy="22098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52400" dist="76200" dir="2700000" algn="tl" rotWithShape="0">
              <a:srgbClr val="BC8F00">
                <a:alpha val="50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7798103" y="7262070"/>
            <a:ext cx="1944664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55584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/>
            <a:r>
              <a:rPr lang="hu-HU" sz="1200" b="1" dirty="0" smtClean="0">
                <a:solidFill>
                  <a:srgbClr val="FF3300"/>
                </a:solidFill>
              </a:rPr>
              <a:t>Gergely </a:t>
            </a:r>
            <a:r>
              <a:rPr lang="hu-HU" sz="1200" b="1" dirty="0" err="1">
                <a:solidFill>
                  <a:srgbClr val="FF3300"/>
                </a:solidFill>
              </a:rPr>
              <a:t>Wintsche</a:t>
            </a:r>
            <a:endParaRPr lang="de-DE" sz="1200" b="1" dirty="0">
              <a:solidFill>
                <a:srgbClr val="FF3300"/>
              </a:solidFill>
            </a:endParaRPr>
          </a:p>
        </p:txBody>
      </p:sp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4734" y="7019925"/>
            <a:ext cx="838424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1840" y="7019925"/>
            <a:ext cx="545912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17063" y="7007225"/>
            <a:ext cx="5524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064796" y="1704529"/>
            <a:ext cx="7861716" cy="1694308"/>
          </a:xfrm>
          <a:prstGeom prst="rect">
            <a:avLst/>
          </a:prstGeom>
          <a:noFill/>
          <a:ln>
            <a:noFill/>
          </a:ln>
          <a:scene3d>
            <a:camera prst="obliqueBottomRight"/>
            <a:lightRig rig="threePt" dir="t"/>
          </a:scene3d>
        </p:spPr>
        <p:txBody>
          <a:bodyPr wrap="square" anchor="ctr">
            <a:noAutofit/>
          </a:bodyPr>
          <a:lstStyle/>
          <a:p>
            <a:pPr>
              <a:lnSpc>
                <a:spcPts val="3600"/>
              </a:lnSpc>
            </a:pPr>
            <a:r>
              <a:rPr lang="hu-HU" sz="2800" dirty="0" smtClean="0">
                <a:latin typeface="Arial Rounded MT Bold" pitchFamily="34" charset="0"/>
              </a:rPr>
              <a:t>„</a:t>
            </a:r>
            <a:r>
              <a:rPr lang="hu-HU" sz="2800" dirty="0" err="1" smtClean="0">
                <a:latin typeface="Arial Rounded MT Bold" pitchFamily="34" charset="0"/>
              </a:rPr>
              <a:t>Two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figures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are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congruent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by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dissection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when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either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can</a:t>
            </a:r>
            <a:r>
              <a:rPr lang="hu-HU" sz="2800" dirty="0" smtClean="0">
                <a:latin typeface="Arial Rounded MT Bold" pitchFamily="34" charset="0"/>
              </a:rPr>
              <a:t> be </a:t>
            </a:r>
            <a:r>
              <a:rPr lang="hu-HU" sz="2800" dirty="0" err="1" smtClean="0">
                <a:latin typeface="Arial Rounded MT Bold" pitchFamily="34" charset="0"/>
              </a:rPr>
              <a:t>divided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into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parts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which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are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respectively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congruent</a:t>
            </a:r>
            <a:r>
              <a:rPr lang="hu-HU" sz="2800" dirty="0" smtClean="0">
                <a:latin typeface="Arial Rounded MT Bold" pitchFamily="34" charset="0"/>
              </a:rPr>
              <a:t>  </a:t>
            </a:r>
            <a:r>
              <a:rPr lang="hu-HU" sz="2800" dirty="0" err="1" smtClean="0">
                <a:latin typeface="Arial Rounded MT Bold" pitchFamily="34" charset="0"/>
              </a:rPr>
              <a:t>with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the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corresponding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parts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the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hu-HU" sz="2800" dirty="0" err="1" smtClean="0">
                <a:latin typeface="Arial Rounded MT Bold" pitchFamily="34" charset="0"/>
              </a:rPr>
              <a:t>other</a:t>
            </a:r>
            <a:r>
              <a:rPr lang="hu-HU" sz="2800" dirty="0" smtClean="0">
                <a:latin typeface="Arial Rounded MT Bold" pitchFamily="34" charset="0"/>
              </a:rPr>
              <a:t>.” </a:t>
            </a:r>
            <a:r>
              <a:rPr lang="hu-HU" sz="2800" i="1" dirty="0" smtClean="0">
                <a:latin typeface="Arial Rounded MT Bold" pitchFamily="34" charset="0"/>
              </a:rPr>
              <a:t>(Wallace)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endParaRPr lang="de-DE" sz="2800" dirty="0">
              <a:latin typeface="Arial Rounded MT Bold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839489" y="7262070"/>
            <a:ext cx="6480000" cy="331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55584" rIns="90000" bIns="45000">
            <a:no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/>
            <a:r>
              <a:rPr lang="hu-HU" sz="1200" b="1" dirty="0" smtClean="0">
                <a:solidFill>
                  <a:srgbClr val="FF3300"/>
                </a:solidFill>
              </a:rPr>
              <a:t>Part </a:t>
            </a:r>
            <a:r>
              <a:rPr lang="hu-HU" sz="1200" b="1" dirty="0" err="1" smtClean="0">
                <a:solidFill>
                  <a:srgbClr val="FF3300"/>
                </a:solidFill>
              </a:rPr>
              <a:t>II</a:t>
            </a:r>
            <a:r>
              <a:rPr lang="hu-HU" sz="1200" b="1" dirty="0" smtClean="0">
                <a:solidFill>
                  <a:srgbClr val="FF3300"/>
                </a:solidFill>
              </a:rPr>
              <a:t> / </a:t>
            </a:r>
            <a:fld id="{191D9B7D-CA6A-47E5-9F17-5336D7AE230F}" type="slidenum">
              <a:rPr lang="hu-HU" sz="1200" b="1" smtClean="0">
                <a:solidFill>
                  <a:srgbClr val="FF3300"/>
                </a:solidFill>
              </a:rPr>
              <a:pPr algn="ctr" eaLnBrk="1"/>
              <a:t>5</a:t>
            </a:fld>
            <a:r>
              <a:rPr lang="hu-HU" sz="1200" b="1" dirty="0" smtClean="0">
                <a:solidFill>
                  <a:srgbClr val="FF3300"/>
                </a:solidFill>
              </a:rPr>
              <a:t> – </a:t>
            </a:r>
            <a:r>
              <a:rPr lang="hu-HU" sz="1200" b="1" dirty="0" err="1" smtClean="0">
                <a:solidFill>
                  <a:srgbClr val="FF3300"/>
                </a:solidFill>
              </a:rPr>
              <a:t>Cut</a:t>
            </a:r>
            <a:r>
              <a:rPr lang="hu-HU" sz="1200" b="1" dirty="0" smtClean="0">
                <a:solidFill>
                  <a:srgbClr val="FF3300"/>
                </a:solidFill>
              </a:rPr>
              <a:t> a </a:t>
            </a:r>
            <a:r>
              <a:rPr lang="hu-HU" sz="1200" b="1" dirty="0" err="1" smtClean="0">
                <a:solidFill>
                  <a:srgbClr val="FF3300"/>
                </a:solidFill>
              </a:rPr>
              <a:t>quadrilateral</a:t>
            </a:r>
            <a:r>
              <a:rPr lang="hu-HU" sz="1200" b="1" dirty="0" smtClean="0">
                <a:solidFill>
                  <a:srgbClr val="FF3300"/>
                </a:solidFill>
              </a:rPr>
              <a:t> </a:t>
            </a:r>
            <a:r>
              <a:rPr lang="hu-HU" sz="1200" b="1" dirty="0" err="1" smtClean="0">
                <a:solidFill>
                  <a:srgbClr val="FF3300"/>
                </a:solidFill>
              </a:rPr>
              <a:t>into</a:t>
            </a:r>
            <a:r>
              <a:rPr lang="hu-HU" sz="1200" b="1" dirty="0" smtClean="0">
                <a:solidFill>
                  <a:srgbClr val="FF3300"/>
                </a:solidFill>
              </a:rPr>
              <a:t> 2 </a:t>
            </a:r>
            <a:r>
              <a:rPr lang="hu-HU" sz="1200" b="1" dirty="0" err="1" smtClean="0">
                <a:solidFill>
                  <a:srgbClr val="FF3300"/>
                </a:solidFill>
              </a:rPr>
              <a:t>halves</a:t>
            </a:r>
            <a:endParaRPr lang="de-DE" sz="1200" b="1" dirty="0">
              <a:solidFill>
                <a:srgbClr val="FF3300"/>
              </a:solidFill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299" y="0"/>
            <a:ext cx="6480000" cy="331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55584" rIns="90000" bIns="45000">
            <a:no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r>
              <a:rPr lang="hu-HU" sz="1200" b="1" dirty="0" err="1" smtClean="0">
                <a:solidFill>
                  <a:schemeClr val="accent6">
                    <a:lumMod val="75000"/>
                  </a:schemeClr>
                </a:solidFill>
              </a:rPr>
              <a:t>Introduction</a:t>
            </a:r>
            <a:endParaRPr lang="de-DE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359568" y="666768"/>
            <a:ext cx="9361487" cy="66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hu-HU" sz="4000" b="1" dirty="0" smtClean="0">
                <a:latin typeface="Arial Rounded MT Bold" pitchFamily="34" charset="0"/>
              </a:rPr>
              <a:t>The </a:t>
            </a:r>
            <a:r>
              <a:rPr lang="hu-HU" sz="4000" b="1" dirty="0" err="1" smtClean="0">
                <a:latin typeface="Arial Rounded MT Bold" pitchFamily="34" charset="0"/>
              </a:rPr>
              <a:t>Wallace-Bolyai-Gerwien</a:t>
            </a:r>
            <a:r>
              <a:rPr lang="hu-HU" sz="4000" b="1" dirty="0" smtClean="0">
                <a:latin typeface="Arial Rounded MT Bold" pitchFamily="34" charset="0"/>
              </a:rPr>
              <a:t> </a:t>
            </a:r>
            <a:r>
              <a:rPr lang="hu-HU" sz="4000" b="1" dirty="0" err="1" smtClean="0">
                <a:latin typeface="Arial Rounded MT Bold" pitchFamily="34" charset="0"/>
              </a:rPr>
              <a:t>theorem</a:t>
            </a:r>
            <a:endParaRPr lang="hu-HU" sz="4000" b="1" dirty="0" smtClean="0">
              <a:latin typeface="Arial Rounded MT Bold" pitchFamily="34" charset="0"/>
            </a:endParaRPr>
          </a:p>
        </p:txBody>
      </p:sp>
      <p:sp>
        <p:nvSpPr>
          <p:cNvPr id="15" name="Lekerekített téglalap 14"/>
          <p:cNvSpPr/>
          <p:nvPr/>
        </p:nvSpPr>
        <p:spPr bwMode="auto">
          <a:xfrm>
            <a:off x="791840" y="4225925"/>
            <a:ext cx="8439472" cy="22098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52400" dist="76200" dir="2700000" algn="tl" rotWithShape="0">
              <a:srgbClr val="BC8F00">
                <a:alpha val="50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1109453" y="4483671"/>
            <a:ext cx="7861716" cy="1694308"/>
          </a:xfrm>
          <a:prstGeom prst="rect">
            <a:avLst/>
          </a:prstGeom>
          <a:noFill/>
          <a:ln>
            <a:noFill/>
          </a:ln>
          <a:scene3d>
            <a:camera prst="obliqueBottomRight"/>
            <a:lightRig rig="threePt" dir="t"/>
          </a:scene3d>
        </p:spPr>
        <p:txBody>
          <a:bodyPr wrap="square" anchor="ctr">
            <a:noAutofit/>
          </a:bodyPr>
          <a:lstStyle/>
          <a:p>
            <a:pPr>
              <a:lnSpc>
                <a:spcPts val="3600"/>
              </a:lnSpc>
            </a:pPr>
            <a:r>
              <a:rPr lang="en-US" sz="2800" dirty="0">
                <a:latin typeface="Arial Rounded MT Bold" pitchFamily="34" charset="0"/>
              </a:rPr>
              <a:t>Any two simple polygons of equal area can be dissected into a finite number of congruent polygonal pieces</a:t>
            </a:r>
            <a:r>
              <a:rPr lang="en-US" sz="2800" dirty="0" smtClean="0">
                <a:latin typeface="Arial Rounded MT Bold" pitchFamily="34" charset="0"/>
              </a:rPr>
              <a:t>.</a:t>
            </a:r>
            <a:r>
              <a:rPr lang="hu-HU" sz="2800" dirty="0" smtClean="0">
                <a:latin typeface="Arial Rounded MT Bold" pitchFamily="34" charset="0"/>
              </a:rPr>
              <a:t> 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  <a:endParaRPr lang="de-DE" sz="2800" b="1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9927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kerekített téglalap 2"/>
          <p:cNvSpPr/>
          <p:nvPr/>
        </p:nvSpPr>
        <p:spPr bwMode="auto">
          <a:xfrm>
            <a:off x="823690" y="1493837"/>
            <a:ext cx="8280000" cy="51816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52400" dist="76200" dir="2700000" algn="tl" rotWithShape="0">
              <a:srgbClr val="BC8F00">
                <a:alpha val="50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7798103" y="7262070"/>
            <a:ext cx="1944664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55584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/>
            <a:r>
              <a:rPr lang="hu-HU" sz="1200" b="1" dirty="0" smtClean="0">
                <a:solidFill>
                  <a:schemeClr val="accent6">
                    <a:lumMod val="75000"/>
                  </a:schemeClr>
                </a:solidFill>
              </a:rPr>
              <a:t>Gergely </a:t>
            </a:r>
            <a:r>
              <a:rPr lang="hu-HU" sz="1200" b="1" dirty="0" err="1">
                <a:solidFill>
                  <a:schemeClr val="accent6">
                    <a:lumMod val="75000"/>
                  </a:schemeClr>
                </a:solidFill>
              </a:rPr>
              <a:t>Wintsche</a:t>
            </a:r>
            <a:endParaRPr lang="de-DE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4734" y="7019925"/>
            <a:ext cx="838424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1840" y="7019925"/>
            <a:ext cx="545912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17063" y="7007225"/>
            <a:ext cx="5524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064795" y="1704529"/>
            <a:ext cx="7705639" cy="2684908"/>
          </a:xfrm>
          <a:prstGeom prst="rect">
            <a:avLst/>
          </a:prstGeom>
          <a:noFill/>
          <a:ln>
            <a:noFill/>
          </a:ln>
          <a:scene3d>
            <a:camera prst="obliqueBottomRight"/>
            <a:lightRig rig="threePt" dir="t"/>
          </a:scene3d>
        </p:spPr>
        <p:txBody>
          <a:bodyPr wrap="square" anchor="ctr">
            <a:noAutofit/>
          </a:bodyPr>
          <a:lstStyle/>
          <a:p>
            <a:pPr>
              <a:lnSpc>
                <a:spcPts val="3600"/>
              </a:lnSpc>
            </a:pPr>
            <a:r>
              <a:rPr lang="hu-HU" sz="2800" b="1" dirty="0" err="1" smtClean="0">
                <a:latin typeface="Arial Rounded MT Bold" pitchFamily="34" charset="0"/>
              </a:rPr>
              <a:t>Let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us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do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it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by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steps</a:t>
            </a:r>
            <a:r>
              <a:rPr lang="hu-HU" sz="2800" b="1" dirty="0" smtClean="0">
                <a:latin typeface="Arial Rounded MT Bold" pitchFamily="34" charset="0"/>
              </a:rPr>
              <a:t>:</a:t>
            </a:r>
          </a:p>
          <a:p>
            <a:pPr marL="514350" indent="-514350">
              <a:lnSpc>
                <a:spcPts val="3600"/>
              </a:lnSpc>
              <a:buFont typeface="+mj-lt"/>
              <a:buAutoNum type="arabicPeriod"/>
            </a:pPr>
            <a:r>
              <a:rPr lang="hu-HU" sz="2800" b="1" dirty="0" err="1" smtClean="0">
                <a:latin typeface="Arial Rounded MT Bold" pitchFamily="34" charset="0"/>
              </a:rPr>
              <a:t>Proove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that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any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triangle</a:t>
            </a:r>
            <a:r>
              <a:rPr lang="hu-HU" sz="2800" b="1" dirty="0" smtClean="0">
                <a:latin typeface="Arial Rounded MT Bold" pitchFamily="34" charset="0"/>
              </a:rPr>
              <a:t> is </a:t>
            </a:r>
            <a:r>
              <a:rPr lang="hu-HU" sz="2800" b="1" dirty="0" err="1" smtClean="0">
                <a:latin typeface="Arial Rounded MT Bold" pitchFamily="34" charset="0"/>
              </a:rPr>
              <a:t>dissected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into</a:t>
            </a:r>
            <a:r>
              <a:rPr lang="hu-HU" sz="2800" b="1" dirty="0" smtClean="0">
                <a:latin typeface="Arial Rounded MT Bold" pitchFamily="34" charset="0"/>
              </a:rPr>
              <a:t> a parallelogramma.</a:t>
            </a:r>
          </a:p>
          <a:p>
            <a:pPr marL="514350" indent="-514350">
              <a:lnSpc>
                <a:spcPts val="3600"/>
              </a:lnSpc>
              <a:buFont typeface="+mj-lt"/>
              <a:buAutoNum type="arabicPeriod"/>
            </a:pPr>
            <a:r>
              <a:rPr lang="hu-HU" sz="2800" b="1" dirty="0" err="1">
                <a:latin typeface="Arial Rounded MT Bold" pitchFamily="34" charset="0"/>
              </a:rPr>
              <a:t>Any</a:t>
            </a:r>
            <a:r>
              <a:rPr lang="hu-HU" sz="2800" b="1" dirty="0">
                <a:latin typeface="Arial Rounded MT Bold" pitchFamily="34" charset="0"/>
              </a:rPr>
              <a:t> parallelogramma </a:t>
            </a:r>
            <a:r>
              <a:rPr lang="hu-HU" sz="2800" b="1" dirty="0" smtClean="0">
                <a:latin typeface="Arial Rounded MT Bold" pitchFamily="34" charset="0"/>
              </a:rPr>
              <a:t>is </a:t>
            </a:r>
            <a:r>
              <a:rPr lang="hu-HU" sz="2800" b="1" dirty="0" err="1" smtClean="0">
                <a:latin typeface="Arial Rounded MT Bold" pitchFamily="34" charset="0"/>
              </a:rPr>
              <a:t>dissected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>
                <a:latin typeface="Arial Rounded MT Bold" pitchFamily="34" charset="0"/>
              </a:rPr>
              <a:t>into</a:t>
            </a:r>
            <a:r>
              <a:rPr lang="hu-HU" sz="2800" b="1" dirty="0">
                <a:latin typeface="Arial Rounded MT Bold" pitchFamily="34" charset="0"/>
              </a:rPr>
              <a:t> a </a:t>
            </a:r>
            <a:r>
              <a:rPr lang="hu-HU" sz="2800" b="1" dirty="0" err="1">
                <a:latin typeface="Arial Rounded MT Bold" pitchFamily="34" charset="0"/>
              </a:rPr>
              <a:t>rectangle</a:t>
            </a:r>
            <a:r>
              <a:rPr lang="hu-HU" sz="2800" b="1" dirty="0" smtClean="0">
                <a:latin typeface="Arial Rounded MT Bold" pitchFamily="34" charset="0"/>
              </a:rPr>
              <a:t>.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839489" y="7262070"/>
            <a:ext cx="6480000" cy="331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55584" rIns="90000" bIns="45000">
            <a:no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/>
            <a:r>
              <a:rPr lang="hu-HU" sz="1200" b="1" dirty="0" smtClean="0">
                <a:solidFill>
                  <a:schemeClr val="accent6">
                    <a:lumMod val="75000"/>
                  </a:schemeClr>
                </a:solidFill>
              </a:rPr>
              <a:t>Part </a:t>
            </a:r>
            <a:r>
              <a:rPr lang="hu-HU" sz="1200" b="1" dirty="0" err="1" smtClean="0">
                <a:solidFill>
                  <a:schemeClr val="accent6">
                    <a:lumMod val="75000"/>
                  </a:schemeClr>
                </a:solidFill>
              </a:rPr>
              <a:t>II</a:t>
            </a:r>
            <a:r>
              <a:rPr lang="hu-HU" sz="1200" b="1" dirty="0" smtClean="0">
                <a:solidFill>
                  <a:schemeClr val="accent6">
                    <a:lumMod val="75000"/>
                  </a:schemeClr>
                </a:solidFill>
              </a:rPr>
              <a:t> / </a:t>
            </a:r>
            <a:fld id="{191D9B7D-CA6A-47E5-9F17-5336D7AE230F}" type="slidenum">
              <a:rPr lang="hu-HU" sz="1200" b="1" smtClean="0">
                <a:solidFill>
                  <a:schemeClr val="accent6">
                    <a:lumMod val="75000"/>
                  </a:schemeClr>
                </a:solidFill>
              </a:rPr>
              <a:pPr algn="ctr" eaLnBrk="1"/>
              <a:t>6</a:t>
            </a:fld>
            <a:r>
              <a:rPr lang="hu-HU" sz="1200" b="1" dirty="0" smtClean="0">
                <a:solidFill>
                  <a:schemeClr val="accent6">
                    <a:lumMod val="75000"/>
                  </a:schemeClr>
                </a:solidFill>
              </a:rPr>
              <a:t> – </a:t>
            </a:r>
            <a:r>
              <a:rPr lang="hu-HU" sz="1200" b="1" dirty="0" err="1" smtClean="0">
                <a:solidFill>
                  <a:schemeClr val="accent6">
                    <a:lumMod val="75000"/>
                  </a:schemeClr>
                </a:solidFill>
              </a:rPr>
              <a:t>Cut</a:t>
            </a:r>
            <a:r>
              <a:rPr lang="hu-HU" sz="1200" b="1" dirty="0" smtClean="0">
                <a:solidFill>
                  <a:schemeClr val="accent6">
                    <a:lumMod val="75000"/>
                  </a:schemeClr>
                </a:solidFill>
              </a:rPr>
              <a:t> a </a:t>
            </a:r>
            <a:r>
              <a:rPr lang="hu-HU" sz="1200" b="1" dirty="0" err="1" smtClean="0">
                <a:solidFill>
                  <a:schemeClr val="accent6">
                    <a:lumMod val="75000"/>
                  </a:schemeClr>
                </a:solidFill>
              </a:rPr>
              <a:t>quadrilateral</a:t>
            </a:r>
            <a:r>
              <a:rPr lang="hu-HU" sz="1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hu-HU" sz="1200" b="1" dirty="0" err="1" smtClean="0">
                <a:solidFill>
                  <a:schemeClr val="accent6">
                    <a:lumMod val="75000"/>
                  </a:schemeClr>
                </a:solidFill>
              </a:rPr>
              <a:t>into</a:t>
            </a:r>
            <a:r>
              <a:rPr lang="hu-HU" sz="1200" b="1" dirty="0" smtClean="0">
                <a:solidFill>
                  <a:schemeClr val="accent6">
                    <a:lumMod val="75000"/>
                  </a:schemeClr>
                </a:solidFill>
              </a:rPr>
              <a:t> 2 </a:t>
            </a:r>
            <a:r>
              <a:rPr lang="hu-HU" sz="1200" b="1" dirty="0" err="1" smtClean="0">
                <a:solidFill>
                  <a:schemeClr val="accent6">
                    <a:lumMod val="75000"/>
                  </a:schemeClr>
                </a:solidFill>
              </a:rPr>
              <a:t>halves</a:t>
            </a:r>
            <a:endParaRPr lang="de-DE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299" y="0"/>
            <a:ext cx="6480000" cy="331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55584" rIns="90000" bIns="45000">
            <a:no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r>
              <a:rPr lang="hu-HU" sz="1200" b="1" dirty="0" err="1" smtClean="0">
                <a:solidFill>
                  <a:schemeClr val="accent6">
                    <a:lumMod val="75000"/>
                  </a:schemeClr>
                </a:solidFill>
              </a:rPr>
              <a:t>Introduction</a:t>
            </a:r>
            <a:endParaRPr lang="de-DE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359568" y="666768"/>
            <a:ext cx="9361487" cy="66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hu-HU" sz="4000" b="1" dirty="0" smtClean="0">
                <a:latin typeface="Arial Rounded MT Bold" pitchFamily="34" charset="0"/>
              </a:rPr>
              <a:t>The </a:t>
            </a:r>
            <a:r>
              <a:rPr lang="hu-HU" sz="4000" b="1" dirty="0" err="1" smtClean="0">
                <a:latin typeface="Arial Rounded MT Bold" pitchFamily="34" charset="0"/>
              </a:rPr>
              <a:t>Wallace-Bolyai-Gerwien</a:t>
            </a:r>
            <a:r>
              <a:rPr lang="hu-HU" sz="4000" b="1" dirty="0" smtClean="0">
                <a:latin typeface="Arial Rounded MT Bold" pitchFamily="34" charset="0"/>
              </a:rPr>
              <a:t> </a:t>
            </a:r>
            <a:r>
              <a:rPr lang="hu-HU" sz="4000" b="1" dirty="0" err="1" smtClean="0">
                <a:latin typeface="Arial Rounded MT Bold" pitchFamily="34" charset="0"/>
              </a:rPr>
              <a:t>theorem</a:t>
            </a:r>
            <a:endParaRPr lang="hu-HU" sz="4000" b="1" dirty="0" smtClean="0">
              <a:latin typeface="Arial Rounded MT Bold" pitchFamily="34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191" y="4618037"/>
            <a:ext cx="7095321" cy="1598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9811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kerekített téglalap 2"/>
          <p:cNvSpPr/>
          <p:nvPr/>
        </p:nvSpPr>
        <p:spPr bwMode="auto">
          <a:xfrm>
            <a:off x="823690" y="1493837"/>
            <a:ext cx="8280000" cy="51816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52400" dist="76200" dir="2700000" algn="tl" rotWithShape="0">
              <a:srgbClr val="BC8F00">
                <a:alpha val="50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7019925"/>
            <a:ext cx="10080625" cy="539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7798103" y="7262070"/>
            <a:ext cx="1944664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55584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/>
            <a:r>
              <a:rPr lang="hu-HU" sz="1200" b="1" dirty="0" smtClean="0">
                <a:solidFill>
                  <a:schemeClr val="accent6">
                    <a:lumMod val="75000"/>
                  </a:schemeClr>
                </a:solidFill>
              </a:rPr>
              <a:t>Gergely </a:t>
            </a:r>
            <a:r>
              <a:rPr lang="hu-HU" sz="1200" b="1" dirty="0" err="1">
                <a:solidFill>
                  <a:schemeClr val="accent6">
                    <a:lumMod val="75000"/>
                  </a:schemeClr>
                </a:solidFill>
              </a:rPr>
              <a:t>Wintsche</a:t>
            </a:r>
            <a:endParaRPr lang="de-DE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4734" y="7019925"/>
            <a:ext cx="838424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1840" y="7019925"/>
            <a:ext cx="545912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17063" y="7007225"/>
            <a:ext cx="5524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064795" y="1646237"/>
            <a:ext cx="7705639" cy="1219200"/>
          </a:xfrm>
          <a:prstGeom prst="rect">
            <a:avLst/>
          </a:prstGeom>
          <a:noFill/>
          <a:ln>
            <a:noFill/>
          </a:ln>
          <a:scene3d>
            <a:camera prst="obliqueBottomRight"/>
            <a:lightRig rig="threePt" dir="t"/>
          </a:scene3d>
        </p:spPr>
        <p:txBody>
          <a:bodyPr wrap="square" anchor="ctr">
            <a:noAutofit/>
          </a:bodyPr>
          <a:lstStyle/>
          <a:p>
            <a:pPr marL="355600" indent="-355600">
              <a:lnSpc>
                <a:spcPts val="3600"/>
              </a:lnSpc>
            </a:pPr>
            <a:r>
              <a:rPr lang="hu-HU" sz="2800" b="1" dirty="0" smtClean="0">
                <a:latin typeface="Arial Rounded MT Bold" pitchFamily="34" charset="0"/>
              </a:rPr>
              <a:t>3. </a:t>
            </a:r>
            <a:r>
              <a:rPr lang="hu-HU" sz="2800" b="1" dirty="0" err="1" smtClean="0">
                <a:latin typeface="Arial Rounded MT Bold" pitchFamily="34" charset="0"/>
              </a:rPr>
              <a:t>Any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rectangle</a:t>
            </a:r>
            <a:r>
              <a:rPr lang="hu-HU" sz="2800" b="1" dirty="0" smtClean="0">
                <a:latin typeface="Arial Rounded MT Bold" pitchFamily="34" charset="0"/>
              </a:rPr>
              <a:t> is </a:t>
            </a:r>
            <a:r>
              <a:rPr lang="hu-HU" sz="2800" b="1" dirty="0" err="1" smtClean="0">
                <a:latin typeface="Arial Rounded MT Bold" pitchFamily="34" charset="0"/>
              </a:rPr>
              <a:t>dissected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into</a:t>
            </a:r>
            <a:r>
              <a:rPr lang="hu-HU" sz="2800" b="1" dirty="0" smtClean="0">
                <a:latin typeface="Arial Rounded MT Bold" pitchFamily="34" charset="0"/>
              </a:rPr>
              <a:t> a </a:t>
            </a:r>
            <a:r>
              <a:rPr lang="hu-HU" sz="2800" b="1" dirty="0" err="1" smtClean="0">
                <a:latin typeface="Arial Rounded MT Bold" pitchFamily="34" charset="0"/>
              </a:rPr>
              <a:t>rectangle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with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a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given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side</a:t>
            </a:r>
            <a:r>
              <a:rPr lang="hu-HU" sz="2800" b="1" dirty="0" smtClean="0">
                <a:latin typeface="Arial Rounded MT Bold" pitchFamily="34" charset="0"/>
              </a:rPr>
              <a:t>.</a:t>
            </a:r>
            <a:endParaRPr lang="de-DE" sz="2800" b="1" dirty="0">
              <a:latin typeface="Arial Rounded MT Bold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839489" y="7262070"/>
            <a:ext cx="6480000" cy="331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55584" rIns="90000" bIns="45000">
            <a:no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/>
            <a:r>
              <a:rPr lang="hu-HU" sz="1200" b="1" dirty="0" smtClean="0">
                <a:solidFill>
                  <a:schemeClr val="accent6">
                    <a:lumMod val="75000"/>
                  </a:schemeClr>
                </a:solidFill>
              </a:rPr>
              <a:t>Part </a:t>
            </a:r>
            <a:r>
              <a:rPr lang="hu-HU" sz="1200" b="1" dirty="0" err="1" smtClean="0">
                <a:solidFill>
                  <a:schemeClr val="accent6">
                    <a:lumMod val="75000"/>
                  </a:schemeClr>
                </a:solidFill>
              </a:rPr>
              <a:t>II</a:t>
            </a:r>
            <a:r>
              <a:rPr lang="hu-HU" sz="1200" b="1" dirty="0" smtClean="0">
                <a:solidFill>
                  <a:schemeClr val="accent6">
                    <a:lumMod val="75000"/>
                  </a:schemeClr>
                </a:solidFill>
              </a:rPr>
              <a:t> / </a:t>
            </a:r>
            <a:fld id="{191D9B7D-CA6A-47E5-9F17-5336D7AE230F}" type="slidenum">
              <a:rPr lang="hu-HU" sz="1200" b="1" smtClean="0">
                <a:solidFill>
                  <a:schemeClr val="accent6">
                    <a:lumMod val="75000"/>
                  </a:schemeClr>
                </a:solidFill>
              </a:rPr>
              <a:pPr algn="ctr" eaLnBrk="1"/>
              <a:t>7</a:t>
            </a:fld>
            <a:r>
              <a:rPr lang="hu-HU" sz="1200" b="1" dirty="0" smtClean="0">
                <a:solidFill>
                  <a:schemeClr val="accent6">
                    <a:lumMod val="75000"/>
                  </a:schemeClr>
                </a:solidFill>
              </a:rPr>
              <a:t> – </a:t>
            </a:r>
            <a:r>
              <a:rPr lang="hu-HU" sz="1200" b="1" dirty="0" err="1" smtClean="0">
                <a:solidFill>
                  <a:schemeClr val="accent6">
                    <a:lumMod val="75000"/>
                  </a:schemeClr>
                </a:solidFill>
              </a:rPr>
              <a:t>Cut</a:t>
            </a:r>
            <a:r>
              <a:rPr lang="hu-HU" sz="1200" b="1" dirty="0" smtClean="0">
                <a:solidFill>
                  <a:schemeClr val="accent6">
                    <a:lumMod val="75000"/>
                  </a:schemeClr>
                </a:solidFill>
              </a:rPr>
              <a:t> a </a:t>
            </a:r>
            <a:r>
              <a:rPr lang="hu-HU" sz="1200" b="1" dirty="0" err="1" smtClean="0">
                <a:solidFill>
                  <a:schemeClr val="accent6">
                    <a:lumMod val="75000"/>
                  </a:schemeClr>
                </a:solidFill>
              </a:rPr>
              <a:t>quadrilateral</a:t>
            </a:r>
            <a:r>
              <a:rPr lang="hu-HU" sz="1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hu-HU" sz="1200" b="1" dirty="0" err="1" smtClean="0">
                <a:solidFill>
                  <a:schemeClr val="accent6">
                    <a:lumMod val="75000"/>
                  </a:schemeClr>
                </a:solidFill>
              </a:rPr>
              <a:t>into</a:t>
            </a:r>
            <a:r>
              <a:rPr lang="hu-HU" sz="1200" b="1" dirty="0" smtClean="0">
                <a:solidFill>
                  <a:schemeClr val="accent6">
                    <a:lumMod val="75000"/>
                  </a:schemeClr>
                </a:solidFill>
              </a:rPr>
              <a:t> 2 </a:t>
            </a:r>
            <a:r>
              <a:rPr lang="hu-HU" sz="1200" b="1" dirty="0" err="1" smtClean="0">
                <a:solidFill>
                  <a:schemeClr val="accent6">
                    <a:lumMod val="75000"/>
                  </a:schemeClr>
                </a:solidFill>
              </a:rPr>
              <a:t>halves</a:t>
            </a:r>
            <a:endParaRPr lang="de-DE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299" y="0"/>
            <a:ext cx="6480000" cy="331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55584" rIns="90000" bIns="45000">
            <a:no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r>
              <a:rPr lang="hu-HU" sz="1200" b="1" dirty="0" err="1" smtClean="0">
                <a:solidFill>
                  <a:schemeClr val="accent6">
                    <a:lumMod val="75000"/>
                  </a:schemeClr>
                </a:solidFill>
              </a:rPr>
              <a:t>Introduction</a:t>
            </a:r>
            <a:endParaRPr lang="de-DE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359568" y="666768"/>
            <a:ext cx="9361487" cy="66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hu-HU" sz="4000" b="1" dirty="0" smtClean="0">
                <a:latin typeface="Arial Rounded MT Bold" pitchFamily="34" charset="0"/>
              </a:rPr>
              <a:t>The </a:t>
            </a:r>
            <a:r>
              <a:rPr lang="hu-HU" sz="4000" b="1" dirty="0" err="1" smtClean="0">
                <a:latin typeface="Arial Rounded MT Bold" pitchFamily="34" charset="0"/>
              </a:rPr>
              <a:t>Wallace-Bolyai-Gerwien</a:t>
            </a:r>
            <a:r>
              <a:rPr lang="hu-HU" sz="4000" b="1" dirty="0" smtClean="0">
                <a:latin typeface="Arial Rounded MT Bold" pitchFamily="34" charset="0"/>
              </a:rPr>
              <a:t> </a:t>
            </a:r>
            <a:r>
              <a:rPr lang="hu-HU" sz="4000" b="1" dirty="0" err="1" smtClean="0">
                <a:latin typeface="Arial Rounded MT Bold" pitchFamily="34" charset="0"/>
              </a:rPr>
              <a:t>theorem</a:t>
            </a:r>
            <a:endParaRPr lang="hu-HU" sz="4000" b="1" dirty="0" smtClean="0">
              <a:latin typeface="Arial Rounded MT Bold" pitchFamily="34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112" y="2999676"/>
            <a:ext cx="3886200" cy="3523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6729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kerekített téglalap 2"/>
          <p:cNvSpPr/>
          <p:nvPr/>
        </p:nvSpPr>
        <p:spPr bwMode="auto">
          <a:xfrm>
            <a:off x="359569" y="1493837"/>
            <a:ext cx="9383198" cy="5181600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52400" dist="76200" dir="2700000" algn="tl" rotWithShape="0">
              <a:srgbClr val="BC8F00">
                <a:alpha val="50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7019925"/>
            <a:ext cx="10080625" cy="539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7798103" y="7262070"/>
            <a:ext cx="1944664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55584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/>
            <a:r>
              <a:rPr lang="hu-HU" sz="1200" b="1" dirty="0" smtClean="0">
                <a:solidFill>
                  <a:srgbClr val="FF3300"/>
                </a:solidFill>
              </a:rPr>
              <a:t>Gergely </a:t>
            </a:r>
            <a:r>
              <a:rPr lang="hu-HU" sz="1200" b="1" dirty="0" err="1">
                <a:solidFill>
                  <a:srgbClr val="FF3300"/>
                </a:solidFill>
              </a:rPr>
              <a:t>Wintsche</a:t>
            </a:r>
            <a:endParaRPr lang="de-DE" sz="1200" b="1" dirty="0">
              <a:solidFill>
                <a:srgbClr val="FF3300"/>
              </a:solidFill>
            </a:endParaRPr>
          </a:p>
        </p:txBody>
      </p:sp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4734" y="7019925"/>
            <a:ext cx="838424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1840" y="7019925"/>
            <a:ext cx="545912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17063" y="7007225"/>
            <a:ext cx="5524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620713" y="1704529"/>
            <a:ext cx="8896350" cy="4666108"/>
          </a:xfrm>
          <a:prstGeom prst="rect">
            <a:avLst/>
          </a:prstGeom>
          <a:noFill/>
          <a:ln>
            <a:noFill/>
          </a:ln>
          <a:scene3d>
            <a:camera prst="obliqueBottomRight"/>
            <a:lightRig rig="threePt" dir="t"/>
          </a:scene3d>
        </p:spPr>
        <p:txBody>
          <a:bodyPr wrap="square" anchor="ctr">
            <a:noAutofit/>
          </a:bodyPr>
          <a:lstStyle/>
          <a:p>
            <a:pPr>
              <a:lnSpc>
                <a:spcPts val="3600"/>
              </a:lnSpc>
            </a:pPr>
            <a:r>
              <a:rPr lang="hu-HU" sz="2800" b="1" dirty="0" err="1" smtClean="0">
                <a:latin typeface="Arial Rounded MT Bold" pitchFamily="34" charset="0"/>
              </a:rPr>
              <a:t>We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are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ready</a:t>
            </a:r>
            <a:r>
              <a:rPr lang="hu-HU" sz="2800" b="1" dirty="0" smtClean="0">
                <a:latin typeface="Arial Rounded MT Bold" pitchFamily="34" charset="0"/>
              </a:rPr>
              <a:t>!</a:t>
            </a:r>
          </a:p>
          <a:p>
            <a:pPr marL="514350" indent="-514350">
              <a:lnSpc>
                <a:spcPts val="3600"/>
              </a:lnSpc>
              <a:buFont typeface="+mj-lt"/>
              <a:buAutoNum type="arabicPeriod"/>
            </a:pPr>
            <a:r>
              <a:rPr lang="hu-HU" sz="2800" b="1" dirty="0" err="1" smtClean="0">
                <a:latin typeface="Arial Rounded MT Bold" pitchFamily="34" charset="0"/>
              </a:rPr>
              <a:t>Let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us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triangulate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the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simple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polygon</a:t>
            </a:r>
            <a:r>
              <a:rPr lang="hu-HU" sz="2800" b="1" dirty="0" smtClean="0">
                <a:latin typeface="Arial Rounded MT Bold" pitchFamily="34" charset="0"/>
              </a:rPr>
              <a:t>. </a:t>
            </a:r>
          </a:p>
          <a:p>
            <a:pPr marL="514350" indent="-514350">
              <a:lnSpc>
                <a:spcPts val="3600"/>
              </a:lnSpc>
              <a:buFont typeface="+mj-lt"/>
              <a:buAutoNum type="arabicPeriod"/>
            </a:pPr>
            <a:r>
              <a:rPr lang="hu-HU" sz="2800" b="1" dirty="0" err="1" smtClean="0">
                <a:latin typeface="Arial Rounded MT Bold" pitchFamily="34" charset="0"/>
              </a:rPr>
              <a:t>Every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triangle</a:t>
            </a:r>
            <a:r>
              <a:rPr lang="hu-HU" sz="2800" b="1" dirty="0" smtClean="0">
                <a:latin typeface="Arial Rounded MT Bold" pitchFamily="34" charset="0"/>
              </a:rPr>
              <a:t> is </a:t>
            </a:r>
            <a:r>
              <a:rPr lang="hu-HU" sz="2800" b="1" dirty="0" err="1" smtClean="0">
                <a:latin typeface="Arial Rounded MT Bold" pitchFamily="34" charset="0"/>
              </a:rPr>
              <a:t>dissected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into</a:t>
            </a:r>
            <a:r>
              <a:rPr lang="hu-HU" sz="2800" b="1" dirty="0" smtClean="0">
                <a:latin typeface="Arial Rounded MT Bold" pitchFamily="34" charset="0"/>
              </a:rPr>
              <a:t> a </a:t>
            </a:r>
            <a:r>
              <a:rPr lang="hu-HU" sz="2800" b="1" dirty="0" err="1" smtClean="0">
                <a:latin typeface="Arial Rounded MT Bold" pitchFamily="34" charset="0"/>
              </a:rPr>
              <a:t>rectangle</a:t>
            </a:r>
            <a:r>
              <a:rPr lang="hu-HU" sz="2800" b="1" dirty="0" smtClean="0">
                <a:latin typeface="Arial Rounded MT Bold" pitchFamily="34" charset="0"/>
              </a:rPr>
              <a:t>. </a:t>
            </a:r>
          </a:p>
          <a:p>
            <a:pPr marL="514350" indent="-514350">
              <a:lnSpc>
                <a:spcPts val="3600"/>
              </a:lnSpc>
              <a:buFont typeface="+mj-lt"/>
              <a:buAutoNum type="arabicPeriod"/>
            </a:pPr>
            <a:r>
              <a:rPr lang="hu-HU" sz="2800" b="1" dirty="0" err="1" smtClean="0">
                <a:latin typeface="Arial Rounded MT Bold" pitchFamily="34" charset="0"/>
              </a:rPr>
              <a:t>Every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rectangle</a:t>
            </a:r>
            <a:r>
              <a:rPr lang="hu-HU" sz="2800" b="1" dirty="0" smtClean="0">
                <a:latin typeface="Arial Rounded MT Bold" pitchFamily="34" charset="0"/>
              </a:rPr>
              <a:t> is </a:t>
            </a:r>
            <a:r>
              <a:rPr lang="hu-HU" sz="2800" b="1" dirty="0" err="1" smtClean="0">
                <a:latin typeface="Arial Rounded MT Bold" pitchFamily="34" charset="0"/>
              </a:rPr>
              <a:t>dissected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into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rectangles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with</a:t>
            </a:r>
            <a:r>
              <a:rPr lang="hu-HU" sz="2800" b="1" dirty="0" smtClean="0">
                <a:latin typeface="Arial Rounded MT Bold" pitchFamily="34" charset="0"/>
              </a:rPr>
              <a:t> a </a:t>
            </a:r>
            <a:r>
              <a:rPr lang="hu-HU" sz="2800" b="1" dirty="0" err="1" smtClean="0">
                <a:latin typeface="Arial Rounded MT Bold" pitchFamily="34" charset="0"/>
              </a:rPr>
              <a:t>same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side</a:t>
            </a:r>
            <a:r>
              <a:rPr lang="hu-HU" sz="2800" b="1" dirty="0" smtClean="0">
                <a:latin typeface="Arial Rounded MT Bold" pitchFamily="34" charset="0"/>
              </a:rPr>
              <a:t> and </a:t>
            </a:r>
            <a:r>
              <a:rPr lang="hu-HU" sz="2800" b="1" dirty="0" err="1" smtClean="0">
                <a:latin typeface="Arial Rounded MT Bold" pitchFamily="34" charset="0"/>
              </a:rPr>
              <a:t>all</a:t>
            </a:r>
            <a:r>
              <a:rPr lang="hu-HU" sz="2800" b="1" dirty="0" smtClean="0">
                <a:latin typeface="Arial Rounded MT Bold" pitchFamily="34" charset="0"/>
              </a:rPr>
              <a:t> of </a:t>
            </a:r>
            <a:r>
              <a:rPr lang="hu-HU" sz="2800" b="1" dirty="0" err="1" smtClean="0">
                <a:latin typeface="Arial Rounded MT Bold" pitchFamily="34" charset="0"/>
              </a:rPr>
              <a:t>them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forms</a:t>
            </a:r>
            <a:r>
              <a:rPr lang="hu-HU" sz="2800" b="1" dirty="0" smtClean="0">
                <a:latin typeface="Arial Rounded MT Bold" pitchFamily="34" charset="0"/>
              </a:rPr>
              <a:t> a </a:t>
            </a:r>
            <a:r>
              <a:rPr lang="hu-HU" sz="2800" b="1" dirty="0" err="1" smtClean="0">
                <a:latin typeface="Arial Rounded MT Bold" pitchFamily="34" charset="0"/>
              </a:rPr>
              <a:t>big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rectangle</a:t>
            </a:r>
            <a:r>
              <a:rPr lang="hu-HU" sz="2800" b="1" dirty="0" smtClean="0">
                <a:latin typeface="Arial Rounded MT Bold" pitchFamily="34" charset="0"/>
              </a:rPr>
              <a:t>.</a:t>
            </a:r>
            <a:br>
              <a:rPr lang="hu-HU" sz="2800" b="1" dirty="0" smtClean="0">
                <a:latin typeface="Arial Rounded MT Bold" pitchFamily="34" charset="0"/>
              </a:rPr>
            </a:br>
            <a:endParaRPr lang="hu-HU" sz="2800" b="1" dirty="0" smtClean="0">
              <a:latin typeface="Arial Rounded MT Bold" pitchFamily="34" charset="0"/>
            </a:endParaRPr>
          </a:p>
          <a:p>
            <a:pPr marL="514350" indent="-514350">
              <a:lnSpc>
                <a:spcPts val="3600"/>
              </a:lnSpc>
              <a:buFont typeface="+mj-lt"/>
              <a:buAutoNum type="arabicPeriod"/>
            </a:pPr>
            <a:r>
              <a:rPr lang="hu-HU" sz="2800" b="1" dirty="0" err="1" smtClean="0">
                <a:latin typeface="Arial Rounded MT Bold" pitchFamily="34" charset="0"/>
              </a:rPr>
              <a:t>We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can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do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the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same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with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the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other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polygon</a:t>
            </a:r>
            <a:r>
              <a:rPr lang="hu-HU" sz="2800" b="1" dirty="0">
                <a:latin typeface="Arial Rounded MT Bold" pitchFamily="34" charset="0"/>
              </a:rPr>
              <a:t> </a:t>
            </a:r>
            <a:r>
              <a:rPr lang="hu-HU" sz="2800" b="1" dirty="0" smtClean="0">
                <a:latin typeface="Arial Rounded MT Bold" pitchFamily="34" charset="0"/>
              </a:rPr>
              <a:t>and </a:t>
            </a:r>
            <a:r>
              <a:rPr lang="hu-HU" sz="2800" b="1" dirty="0" err="1" smtClean="0">
                <a:latin typeface="Arial Rounded MT Bold" pitchFamily="34" charset="0"/>
              </a:rPr>
              <a:t>we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can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tailor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the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two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rectangles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into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each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other</a:t>
            </a:r>
            <a:r>
              <a:rPr lang="hu-HU" sz="2800" b="1" dirty="0" smtClean="0">
                <a:latin typeface="Arial Rounded MT Bold" pitchFamily="34" charset="0"/>
              </a:rPr>
              <a:t>.</a:t>
            </a:r>
            <a:endParaRPr lang="de-DE" sz="2800" b="1" dirty="0">
              <a:latin typeface="Arial Rounded MT Bold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839489" y="7262070"/>
            <a:ext cx="6480000" cy="331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55584" rIns="90000" bIns="45000">
            <a:no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/>
            <a:r>
              <a:rPr lang="hu-HU" sz="1200" b="1" dirty="0" smtClean="0">
                <a:solidFill>
                  <a:srgbClr val="FF3300"/>
                </a:solidFill>
              </a:rPr>
              <a:t>Part </a:t>
            </a:r>
            <a:r>
              <a:rPr lang="hu-HU" sz="1200" b="1" dirty="0" err="1" smtClean="0">
                <a:solidFill>
                  <a:srgbClr val="FF3300"/>
                </a:solidFill>
              </a:rPr>
              <a:t>II</a:t>
            </a:r>
            <a:r>
              <a:rPr lang="hu-HU" sz="1200" b="1" dirty="0" smtClean="0">
                <a:solidFill>
                  <a:srgbClr val="FF3300"/>
                </a:solidFill>
              </a:rPr>
              <a:t> / </a:t>
            </a:r>
            <a:fld id="{191D9B7D-CA6A-47E5-9F17-5336D7AE230F}" type="slidenum">
              <a:rPr lang="hu-HU" sz="1200" b="1" smtClean="0">
                <a:solidFill>
                  <a:srgbClr val="FF3300"/>
                </a:solidFill>
              </a:rPr>
              <a:pPr algn="ctr" eaLnBrk="1"/>
              <a:t>8</a:t>
            </a:fld>
            <a:r>
              <a:rPr lang="hu-HU" sz="1200" b="1" dirty="0" smtClean="0">
                <a:solidFill>
                  <a:srgbClr val="FF3300"/>
                </a:solidFill>
              </a:rPr>
              <a:t> – </a:t>
            </a:r>
            <a:r>
              <a:rPr lang="hu-HU" sz="1200" b="1" dirty="0" err="1" smtClean="0">
                <a:solidFill>
                  <a:srgbClr val="FF3300"/>
                </a:solidFill>
              </a:rPr>
              <a:t>Cut</a:t>
            </a:r>
            <a:r>
              <a:rPr lang="hu-HU" sz="1200" b="1" dirty="0" smtClean="0">
                <a:solidFill>
                  <a:srgbClr val="FF3300"/>
                </a:solidFill>
              </a:rPr>
              <a:t> a </a:t>
            </a:r>
            <a:r>
              <a:rPr lang="hu-HU" sz="1200" b="1" dirty="0" err="1" smtClean="0">
                <a:solidFill>
                  <a:srgbClr val="FF3300"/>
                </a:solidFill>
              </a:rPr>
              <a:t>quadrilateral</a:t>
            </a:r>
            <a:r>
              <a:rPr lang="hu-HU" sz="1200" b="1" dirty="0" smtClean="0">
                <a:solidFill>
                  <a:srgbClr val="FF3300"/>
                </a:solidFill>
              </a:rPr>
              <a:t> </a:t>
            </a:r>
            <a:r>
              <a:rPr lang="hu-HU" sz="1200" b="1" dirty="0" err="1" smtClean="0">
                <a:solidFill>
                  <a:srgbClr val="FF3300"/>
                </a:solidFill>
              </a:rPr>
              <a:t>into</a:t>
            </a:r>
            <a:r>
              <a:rPr lang="hu-HU" sz="1200" b="1" dirty="0" smtClean="0">
                <a:solidFill>
                  <a:srgbClr val="FF3300"/>
                </a:solidFill>
              </a:rPr>
              <a:t> 2 </a:t>
            </a:r>
            <a:r>
              <a:rPr lang="hu-HU" sz="1200" b="1" dirty="0" err="1" smtClean="0">
                <a:solidFill>
                  <a:srgbClr val="FF3300"/>
                </a:solidFill>
              </a:rPr>
              <a:t>halves</a:t>
            </a:r>
            <a:endParaRPr lang="de-DE" sz="1200" b="1" dirty="0">
              <a:solidFill>
                <a:srgbClr val="FF3300"/>
              </a:solidFill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299" y="0"/>
            <a:ext cx="6480000" cy="331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55584" rIns="90000" bIns="45000">
            <a:no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r>
              <a:rPr lang="hu-HU" sz="1200" b="1" dirty="0" err="1" smtClean="0">
                <a:solidFill>
                  <a:schemeClr val="accent6">
                    <a:lumMod val="75000"/>
                  </a:schemeClr>
                </a:solidFill>
              </a:rPr>
              <a:t>Introduction</a:t>
            </a:r>
            <a:endParaRPr lang="de-DE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359568" y="666768"/>
            <a:ext cx="9361487" cy="66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hu-HU" sz="4000" b="1" dirty="0" smtClean="0">
                <a:latin typeface="Arial Rounded MT Bold" pitchFamily="34" charset="0"/>
              </a:rPr>
              <a:t>The </a:t>
            </a:r>
            <a:r>
              <a:rPr lang="hu-HU" sz="4000" b="1" dirty="0" err="1" smtClean="0">
                <a:latin typeface="Arial Rounded MT Bold" pitchFamily="34" charset="0"/>
              </a:rPr>
              <a:t>Wallace-Bolyai-Gerwien</a:t>
            </a:r>
            <a:r>
              <a:rPr lang="hu-HU" sz="4000" b="1" dirty="0" smtClean="0">
                <a:latin typeface="Arial Rounded MT Bold" pitchFamily="34" charset="0"/>
              </a:rPr>
              <a:t> </a:t>
            </a:r>
            <a:r>
              <a:rPr lang="hu-HU" sz="4000" b="1" dirty="0" err="1" smtClean="0">
                <a:latin typeface="Arial Rounded MT Bold" pitchFamily="34" charset="0"/>
              </a:rPr>
              <a:t>theorem</a:t>
            </a:r>
            <a:endParaRPr lang="hu-HU" sz="4000" b="1" dirty="0" smtClean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2899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ép 13" descr="2_1examle.png">
            <a:hlinkClick r:id="rId3" action="ppaction://program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312" y="2713037"/>
            <a:ext cx="8610600" cy="5105399"/>
          </a:xfrm>
          <a:prstGeom prst="rect">
            <a:avLst/>
          </a:prstGeom>
        </p:spPr>
      </p:pic>
      <p:sp>
        <p:nvSpPr>
          <p:cNvPr id="3" name="Lekerekített téglalap 2"/>
          <p:cNvSpPr/>
          <p:nvPr/>
        </p:nvSpPr>
        <p:spPr bwMode="auto">
          <a:xfrm>
            <a:off x="823690" y="1493837"/>
            <a:ext cx="8280000" cy="1410815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52400" dist="76200" dir="2700000" algn="tl" rotWithShape="0">
              <a:srgbClr val="BC8F00">
                <a:alpha val="50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7019925"/>
            <a:ext cx="10080625" cy="539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7798103" y="7262070"/>
            <a:ext cx="1944664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55584" rIns="90000" bIns="4500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/>
            <a:r>
              <a:rPr lang="hu-HU" sz="1200" b="1" dirty="0" smtClean="0">
                <a:solidFill>
                  <a:srgbClr val="FF3300"/>
                </a:solidFill>
              </a:rPr>
              <a:t>Gergely </a:t>
            </a:r>
            <a:r>
              <a:rPr lang="hu-HU" sz="1200" b="1" dirty="0" err="1">
                <a:solidFill>
                  <a:srgbClr val="FF3300"/>
                </a:solidFill>
              </a:rPr>
              <a:t>Wintsche</a:t>
            </a:r>
            <a:endParaRPr lang="de-DE" sz="1200" b="1" dirty="0">
              <a:solidFill>
                <a:srgbClr val="FF3300"/>
              </a:solidFill>
            </a:endParaRPr>
          </a:p>
        </p:txBody>
      </p:sp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4734" y="7019925"/>
            <a:ext cx="838424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1840" y="7019925"/>
            <a:ext cx="545912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17063" y="7007225"/>
            <a:ext cx="5524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839912" y="1704529"/>
            <a:ext cx="6553200" cy="1084708"/>
          </a:xfrm>
          <a:prstGeom prst="rect">
            <a:avLst/>
          </a:prstGeom>
          <a:noFill/>
          <a:ln>
            <a:noFill/>
          </a:ln>
          <a:scene3d>
            <a:camera prst="obliqueBottomRight"/>
            <a:lightRig rig="threePt" dir="t"/>
          </a:scene3d>
        </p:spPr>
        <p:txBody>
          <a:bodyPr wrap="square" anchor="ctr">
            <a:noAutofit/>
          </a:bodyPr>
          <a:lstStyle/>
          <a:p>
            <a:pPr>
              <a:lnSpc>
                <a:spcPts val="3600"/>
              </a:lnSpc>
            </a:pPr>
            <a:r>
              <a:rPr lang="hu-HU" sz="2800" b="1" dirty="0" err="1" smtClean="0">
                <a:latin typeface="Arial Rounded MT Bold" pitchFamily="34" charset="0"/>
              </a:rPr>
              <a:t>Let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us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prove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that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the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i="1" dirty="0" err="1" smtClean="0">
                <a:latin typeface="Arial Rounded MT Bold" pitchFamily="34" charset="0"/>
              </a:rPr>
              <a:t>t</a:t>
            </a:r>
            <a:r>
              <a:rPr lang="hu-HU" sz="2800" b="1" i="1" baseline="-25000" dirty="0" err="1" smtClean="0">
                <a:latin typeface="Arial Rounded MT Bold" pitchFamily="34" charset="0"/>
              </a:rPr>
              <a:t>AED</a:t>
            </a:r>
            <a:r>
              <a:rPr lang="hu-HU" sz="2800" b="1" dirty="0" smtClean="0">
                <a:latin typeface="Arial Rounded MT Bold" pitchFamily="34" charset="0"/>
              </a:rPr>
              <a:t>  (</a:t>
            </a:r>
            <a:r>
              <a:rPr lang="hu-HU" sz="2800" b="1" dirty="0" err="1" smtClean="0">
                <a:latin typeface="Arial Rounded MT Bold" pitchFamily="34" charset="0"/>
              </a:rPr>
              <a:t>red</a:t>
            </a:r>
            <a:r>
              <a:rPr lang="hu-HU" sz="2800" b="1" dirty="0" smtClean="0">
                <a:latin typeface="Arial Rounded MT Bold" pitchFamily="34" charset="0"/>
              </a:rPr>
              <a:t>) and </a:t>
            </a:r>
            <a:r>
              <a:rPr lang="hu-HU" sz="2800" b="1" dirty="0" err="1" smtClean="0">
                <a:latin typeface="Arial Rounded MT Bold" pitchFamily="34" charset="0"/>
              </a:rPr>
              <a:t>the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i="1" dirty="0" err="1" smtClean="0">
                <a:latin typeface="Arial Rounded MT Bold" pitchFamily="34" charset="0"/>
              </a:rPr>
              <a:t>t</a:t>
            </a:r>
            <a:r>
              <a:rPr lang="hu-HU" sz="2800" b="1" i="1" baseline="-25000" dirty="0" err="1" smtClean="0">
                <a:latin typeface="Arial Rounded MT Bold" pitchFamily="34" charset="0"/>
              </a:rPr>
              <a:t>BCE</a:t>
            </a:r>
            <a:r>
              <a:rPr lang="hu-HU" sz="2800" b="1" i="1" baseline="-25000" dirty="0" smtClean="0">
                <a:latin typeface="Arial Rounded MT Bold" pitchFamily="34" charset="0"/>
              </a:rPr>
              <a:t>  </a:t>
            </a:r>
            <a:r>
              <a:rPr lang="hu-HU" sz="2800" b="1" dirty="0" smtClean="0">
                <a:latin typeface="Arial Rounded MT Bold" pitchFamily="34" charset="0"/>
              </a:rPr>
              <a:t>(</a:t>
            </a:r>
            <a:r>
              <a:rPr lang="hu-HU" sz="2800" b="1" dirty="0" err="1" smtClean="0">
                <a:latin typeface="Arial Rounded MT Bold" pitchFamily="34" charset="0"/>
              </a:rPr>
              <a:t>green</a:t>
            </a:r>
            <a:r>
              <a:rPr lang="hu-HU" sz="2800" b="1" dirty="0" smtClean="0">
                <a:latin typeface="Arial Rounded MT Bold" pitchFamily="34" charset="0"/>
              </a:rPr>
              <a:t> ) </a:t>
            </a:r>
            <a:r>
              <a:rPr lang="hu-HU" sz="2800" b="1" dirty="0" err="1" smtClean="0">
                <a:latin typeface="Arial Rounded MT Bold" pitchFamily="34" charset="0"/>
              </a:rPr>
              <a:t>areas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are</a:t>
            </a:r>
            <a:r>
              <a:rPr lang="hu-HU" sz="2800" b="1" dirty="0" smtClean="0">
                <a:latin typeface="Arial Rounded MT Bold" pitchFamily="34" charset="0"/>
              </a:rPr>
              <a:t> </a:t>
            </a:r>
            <a:r>
              <a:rPr lang="hu-HU" sz="2800" b="1" dirty="0" err="1" smtClean="0">
                <a:latin typeface="Arial Rounded MT Bold" pitchFamily="34" charset="0"/>
              </a:rPr>
              <a:t>equal</a:t>
            </a:r>
            <a:r>
              <a:rPr lang="hu-HU" sz="2800" b="1" dirty="0" smtClean="0">
                <a:latin typeface="Arial Rounded MT Bold" pitchFamily="34" charset="0"/>
              </a:rPr>
              <a:t>. </a:t>
            </a:r>
            <a:endParaRPr lang="de-DE" sz="2800" b="1" dirty="0">
              <a:latin typeface="Arial Rounded MT Bold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839489" y="7262070"/>
            <a:ext cx="6480000" cy="331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55584" rIns="90000" bIns="45000">
            <a:no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 eaLnBrk="1"/>
            <a:r>
              <a:rPr lang="hu-HU" sz="1200" b="1" dirty="0" smtClean="0">
                <a:solidFill>
                  <a:srgbClr val="FF3300"/>
                </a:solidFill>
              </a:rPr>
              <a:t>Part </a:t>
            </a:r>
            <a:r>
              <a:rPr lang="hu-HU" sz="1200" b="1" dirty="0" err="1" smtClean="0">
                <a:solidFill>
                  <a:srgbClr val="FF3300"/>
                </a:solidFill>
              </a:rPr>
              <a:t>II</a:t>
            </a:r>
            <a:r>
              <a:rPr lang="hu-HU" sz="1200" b="1" dirty="0" smtClean="0">
                <a:solidFill>
                  <a:srgbClr val="FF3300"/>
                </a:solidFill>
              </a:rPr>
              <a:t> / </a:t>
            </a:r>
            <a:fld id="{191D9B7D-CA6A-47E5-9F17-5336D7AE230F}" type="slidenum">
              <a:rPr lang="hu-HU" sz="1200" b="1" smtClean="0">
                <a:solidFill>
                  <a:srgbClr val="FF3300"/>
                </a:solidFill>
              </a:rPr>
              <a:pPr algn="ctr" eaLnBrk="1"/>
              <a:t>9</a:t>
            </a:fld>
            <a:r>
              <a:rPr lang="hu-HU" sz="1200" b="1" dirty="0" smtClean="0">
                <a:solidFill>
                  <a:srgbClr val="FF3300"/>
                </a:solidFill>
              </a:rPr>
              <a:t> – </a:t>
            </a:r>
            <a:r>
              <a:rPr lang="hu-HU" sz="1200" b="1" dirty="0" err="1" smtClean="0">
                <a:solidFill>
                  <a:srgbClr val="FF3300"/>
                </a:solidFill>
              </a:rPr>
              <a:t>Cut</a:t>
            </a:r>
            <a:r>
              <a:rPr lang="hu-HU" sz="1200" b="1" dirty="0" smtClean="0">
                <a:solidFill>
                  <a:srgbClr val="FF3300"/>
                </a:solidFill>
              </a:rPr>
              <a:t> a </a:t>
            </a:r>
            <a:r>
              <a:rPr lang="hu-HU" sz="1200" b="1" dirty="0" err="1" smtClean="0">
                <a:solidFill>
                  <a:srgbClr val="FF3300"/>
                </a:solidFill>
              </a:rPr>
              <a:t>quadrilateral</a:t>
            </a:r>
            <a:r>
              <a:rPr lang="hu-HU" sz="1200" b="1" dirty="0" smtClean="0">
                <a:solidFill>
                  <a:srgbClr val="FF3300"/>
                </a:solidFill>
              </a:rPr>
              <a:t> </a:t>
            </a:r>
            <a:r>
              <a:rPr lang="hu-HU" sz="1200" b="1" dirty="0" err="1" smtClean="0">
                <a:solidFill>
                  <a:srgbClr val="FF3300"/>
                </a:solidFill>
              </a:rPr>
              <a:t>into</a:t>
            </a:r>
            <a:r>
              <a:rPr lang="hu-HU" sz="1200" b="1" dirty="0" smtClean="0">
                <a:solidFill>
                  <a:srgbClr val="FF3300"/>
                </a:solidFill>
              </a:rPr>
              <a:t> 2 </a:t>
            </a:r>
            <a:r>
              <a:rPr lang="hu-HU" sz="1200" b="1" dirty="0" err="1" smtClean="0">
                <a:solidFill>
                  <a:srgbClr val="FF3300"/>
                </a:solidFill>
              </a:rPr>
              <a:t>halves</a:t>
            </a:r>
            <a:endParaRPr lang="de-DE" sz="1200" b="1" dirty="0">
              <a:solidFill>
                <a:srgbClr val="FF3300"/>
              </a:solidFill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299" y="0"/>
            <a:ext cx="6480000" cy="331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55584" rIns="90000" bIns="45000">
            <a:no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/>
            <a:r>
              <a:rPr lang="hu-HU" sz="1200" b="1" dirty="0" err="1" smtClean="0">
                <a:solidFill>
                  <a:schemeClr val="accent6">
                    <a:lumMod val="75000"/>
                  </a:schemeClr>
                </a:solidFill>
              </a:rPr>
              <a:t>Introduction</a:t>
            </a:r>
            <a:endParaRPr lang="de-DE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359568" y="666768"/>
            <a:ext cx="9361487" cy="66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hu-HU" sz="4000" b="1" dirty="0" smtClean="0">
                <a:latin typeface="Arial Rounded MT Bold" pitchFamily="34" charset="0"/>
              </a:rPr>
              <a:t>The </a:t>
            </a:r>
            <a:r>
              <a:rPr lang="hu-HU" sz="4000" b="1" dirty="0" err="1" smtClean="0">
                <a:latin typeface="Arial Rounded MT Bold" pitchFamily="34" charset="0"/>
              </a:rPr>
              <a:t>basic</a:t>
            </a:r>
            <a:r>
              <a:rPr lang="hu-HU" sz="4000" b="1" dirty="0" smtClean="0">
                <a:latin typeface="Arial Rounded MT Bold" pitchFamily="34" charset="0"/>
              </a:rPr>
              <a:t> </a:t>
            </a:r>
            <a:r>
              <a:rPr lang="hu-HU" sz="4000" b="1" dirty="0" err="1" smtClean="0">
                <a:latin typeface="Arial Rounded MT Bold" pitchFamily="34" charset="0"/>
              </a:rPr>
              <a:t>problem</a:t>
            </a:r>
            <a:endParaRPr lang="hu-HU" sz="4000" b="1" dirty="0" smtClean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3339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3755</TotalTime>
  <Words>640</Words>
  <Application>Microsoft Office PowerPoint</Application>
  <PresentationFormat>Egyéni</PresentationFormat>
  <Paragraphs>111</Paragraphs>
  <Slides>16</Slides>
  <Notes>16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17" baseType="lpstr">
      <vt:lpstr>Alapértelmezett terv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wg</dc:creator>
  <cp:lastModifiedBy>wg</cp:lastModifiedBy>
  <cp:revision>152</cp:revision>
  <cp:lastPrinted>1601-01-01T00:00:00Z</cp:lastPrinted>
  <dcterms:created xsi:type="dcterms:W3CDTF">2009-04-16T09:32:33Z</dcterms:created>
  <dcterms:modified xsi:type="dcterms:W3CDTF">2012-06-27T21:48:05Z</dcterms:modified>
</cp:coreProperties>
</file>