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media1.gif" ContentType="video/unknown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8" r:id="rId28"/>
    <p:sldId id="298" r:id="rId29"/>
    <p:sldId id="299" r:id="rId30"/>
    <p:sldId id="302" r:id="rId31"/>
    <p:sldId id="300" r:id="rId32"/>
    <p:sldId id="303" r:id="rId33"/>
    <p:sldId id="301" r:id="rId34"/>
    <p:sldId id="304" r:id="rId35"/>
    <p:sldId id="312" r:id="rId36"/>
    <p:sldId id="307" r:id="rId37"/>
    <p:sldId id="305" r:id="rId38"/>
    <p:sldId id="309" r:id="rId39"/>
    <p:sldId id="306" r:id="rId40"/>
    <p:sldId id="310" r:id="rId41"/>
    <p:sldId id="311" r:id="rId4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E3EA"/>
    <a:srgbClr val="000080"/>
    <a:srgbClr val="00CCFF"/>
    <a:srgbClr val="FF5050"/>
    <a:srgbClr val="FF3300"/>
    <a:srgbClr val="FFCC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75200" autoAdjust="0"/>
  </p:normalViewPr>
  <p:slideViewPr>
    <p:cSldViewPr>
      <p:cViewPr varScale="1">
        <p:scale>
          <a:sx n="79" d="100"/>
          <a:sy n="79" d="100"/>
        </p:scale>
        <p:origin x="-250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9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81488" y="0"/>
            <a:ext cx="3276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45180B-225B-4DF9-A67E-59F6EE60A0B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53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3A407B5-5EC5-40B0-BB5D-A5E6CDE45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962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4721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325550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2009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9846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50167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47751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775731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690759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07072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19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8788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840164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573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47291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3455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5252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70063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34558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03713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433118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49144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3885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49594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98316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607709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32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53709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558893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835334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51852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249623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83683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smtClean="0"/>
              <a:t>+1-2 oldal a részletekről!!</a:t>
            </a:r>
          </a:p>
        </p:txBody>
      </p:sp>
    </p:spTree>
    <p:extLst>
      <p:ext uri="{BB962C8B-B14F-4D97-AF65-F5344CB8AC3E}">
        <p14:creationId xmlns:p14="http://schemas.microsoft.com/office/powerpoint/2010/main" val="3064699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39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smtClean="0"/>
              <a:t>+1-2 oldal a részletekről!!</a:t>
            </a:r>
          </a:p>
        </p:txBody>
      </p:sp>
    </p:spTree>
    <p:extLst>
      <p:ext uri="{BB962C8B-B14F-4D97-AF65-F5344CB8AC3E}">
        <p14:creationId xmlns:p14="http://schemas.microsoft.com/office/powerpoint/2010/main" val="103675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4823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smtClean="0"/>
              <a:t>+1-2 oldal a részletekről!!</a:t>
            </a:r>
          </a:p>
        </p:txBody>
      </p:sp>
    </p:spTree>
    <p:extLst>
      <p:ext uri="{BB962C8B-B14F-4D97-AF65-F5344CB8AC3E}">
        <p14:creationId xmlns:p14="http://schemas.microsoft.com/office/powerpoint/2010/main" val="4101327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41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hu-HU" smtClean="0"/>
              <a:t>+1-2 oldal a részletekről!!</a:t>
            </a:r>
          </a:p>
        </p:txBody>
      </p:sp>
    </p:spTree>
    <p:extLst>
      <p:ext uri="{BB962C8B-B14F-4D97-AF65-F5344CB8AC3E}">
        <p14:creationId xmlns:p14="http://schemas.microsoft.com/office/powerpoint/2010/main" val="167260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60671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74104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0613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3101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BA16C40D-5632-4307-9916-82726070241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3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F274-150D-45F0-A870-AA61EEE8F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EA08-CDEB-4B71-A058-CC7E5ACE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3C36-9D1B-4F52-B81C-6F7790E82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1B50-8741-47BA-A022-5492257B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4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9BDD-1983-41CB-BBEE-84DABEDA4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D9A6-14CD-4133-B276-0EABEA198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DBD6-CE82-4CC2-8BFE-34A5D923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B476-2138-4ADE-97DA-7AF127298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62C5-0248-4632-BD55-392340DB5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A394-6B73-49A4-B27F-65C1C67C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C38F-BDD2-4DD3-BDAF-654522DE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0ECFAE-F3EE-4957-83FD-33EFFD705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823690" y="2638516"/>
            <a:ext cx="8393086" cy="1357345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240088" y="7299325"/>
            <a:ext cx="65532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de-DE" sz="1200" b="1" dirty="0">
                <a:solidFill>
                  <a:srgbClr val="FFFFFF"/>
                </a:solidFill>
              </a:rPr>
              <a:t>   </a:t>
            </a:r>
            <a:r>
              <a:rPr lang="hu-HU" sz="1200" b="1" dirty="0" smtClean="0">
                <a:solidFill>
                  <a:srgbClr val="000080"/>
                </a:solidFill>
              </a:rPr>
              <a:t>CME1</a:t>
            </a:r>
            <a:r>
              <a:rPr lang="en-US" sz="1200" b="1" dirty="0" smtClean="0">
                <a:solidFill>
                  <a:srgbClr val="000080"/>
                </a:solidFill>
              </a:rPr>
              <a:t>2</a:t>
            </a:r>
            <a:r>
              <a:rPr lang="hu-HU" sz="1200" b="1" dirty="0" smtClean="0">
                <a:solidFill>
                  <a:srgbClr val="000080"/>
                </a:solidFill>
              </a:rPr>
              <a:t>, 201</a:t>
            </a:r>
            <a:r>
              <a:rPr lang="en-US" sz="1200" b="1" dirty="0" smtClean="0">
                <a:solidFill>
                  <a:srgbClr val="000080"/>
                </a:solidFill>
              </a:rPr>
              <a:t>2</a:t>
            </a:r>
            <a:r>
              <a:rPr lang="hu-HU" sz="1200" b="1" dirty="0" smtClean="0">
                <a:solidFill>
                  <a:srgbClr val="000080"/>
                </a:solidFill>
              </a:rPr>
              <a:t>.0</a:t>
            </a:r>
            <a:r>
              <a:rPr lang="en-US" sz="1200" b="1" dirty="0" smtClean="0">
                <a:solidFill>
                  <a:srgbClr val="000080"/>
                </a:solidFill>
              </a:rPr>
              <a:t>7.02.</a:t>
            </a:r>
            <a:r>
              <a:rPr lang="hu-HU" sz="1200" b="1" dirty="0" smtClean="0">
                <a:solidFill>
                  <a:srgbClr val="000080"/>
                </a:solidFill>
              </a:rPr>
              <a:t> </a:t>
            </a:r>
            <a:r>
              <a:rPr lang="hu-HU" sz="1200" b="1" dirty="0">
                <a:solidFill>
                  <a:srgbClr val="000080"/>
                </a:solidFill>
              </a:rPr>
              <a:t>– </a:t>
            </a:r>
            <a:r>
              <a:rPr lang="en-US" sz="1200" b="1" dirty="0" err="1">
                <a:solidFill>
                  <a:srgbClr val="000080"/>
                </a:solidFill>
              </a:rPr>
              <a:t>Rzeszów</a:t>
            </a:r>
            <a:r>
              <a:rPr lang="hu-HU" sz="1200" b="1" dirty="0" smtClean="0">
                <a:solidFill>
                  <a:srgbClr val="000080"/>
                </a:solidFill>
              </a:rPr>
              <a:t>, </a:t>
            </a:r>
            <a:r>
              <a:rPr lang="hu-HU" sz="1200" b="1" dirty="0" err="1">
                <a:solidFill>
                  <a:srgbClr val="000080"/>
                </a:solidFill>
              </a:rPr>
              <a:t>Poland</a:t>
            </a:r>
            <a:r>
              <a:rPr lang="hu-HU" sz="1200" b="1" dirty="0">
                <a:solidFill>
                  <a:srgbClr val="000080"/>
                </a:solidFill>
              </a:rPr>
              <a:t>                                   Gergely </a:t>
            </a:r>
            <a:r>
              <a:rPr lang="hu-HU" sz="1200" b="1" dirty="0" err="1">
                <a:solidFill>
                  <a:srgbClr val="000080"/>
                </a:solidFill>
              </a:rPr>
              <a:t>Wintsche</a:t>
            </a:r>
            <a:endParaRPr lang="de-DE" sz="1200" b="1" dirty="0">
              <a:solidFill>
                <a:srgbClr val="000080"/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9392" y="827509"/>
            <a:ext cx="9361487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err="1" smtClean="0">
                <a:latin typeface="Arial Rounded MT Bold" pitchFamily="34" charset="0"/>
              </a:rPr>
              <a:t>Generalization</a:t>
            </a:r>
            <a:endParaRPr lang="hu-HU" sz="4000" b="1">
              <a:latin typeface="Arial Rounded MT Bold" pitchFamily="34" charset="0"/>
            </a:endParaRPr>
          </a:p>
          <a:p>
            <a:pPr algn="ctr"/>
            <a:r>
              <a:rPr lang="hu-HU" sz="4000" b="1" err="1" smtClean="0">
                <a:latin typeface="Arial Rounded MT Bold" pitchFamily="34" charset="0"/>
              </a:rPr>
              <a:t>through</a:t>
            </a:r>
            <a:r>
              <a:rPr lang="hu-HU" sz="4000" b="1" smtClean="0">
                <a:latin typeface="Arial Rounded MT Bold" pitchFamily="34" charset="0"/>
              </a:rPr>
              <a:t> </a:t>
            </a:r>
            <a:r>
              <a:rPr lang="hu-HU" sz="4000" b="1" err="1" smtClean="0">
                <a:latin typeface="Arial Rounded MT Bold" pitchFamily="34" charset="0"/>
              </a:rPr>
              <a:t>problem</a:t>
            </a:r>
            <a:r>
              <a:rPr lang="hu-HU" sz="4000" b="1" smtClean="0">
                <a:latin typeface="Arial Rounded MT Bold" pitchFamily="34" charset="0"/>
              </a:rPr>
              <a:t> </a:t>
            </a:r>
            <a:r>
              <a:rPr lang="hu-HU" sz="4000" b="1" err="1" smtClean="0">
                <a:latin typeface="Arial Rounded MT Bold" pitchFamily="34" charset="0"/>
              </a:rPr>
              <a:t>solving</a:t>
            </a:r>
            <a:endParaRPr lang="hu-HU" sz="4000" b="1" smtClean="0">
              <a:latin typeface="Arial Rounded MT Bold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491921" y="4809305"/>
            <a:ext cx="5038725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dirty="0">
                <a:latin typeface="Arial Rounded MT Bold" pitchFamily="34" charset="0"/>
              </a:rPr>
              <a:t>Gergely </a:t>
            </a:r>
            <a:r>
              <a:rPr lang="hu-HU" dirty="0" err="1">
                <a:latin typeface="Arial Rounded MT Bold" pitchFamily="34" charset="0"/>
              </a:rPr>
              <a:t>Wintsche</a:t>
            </a:r>
            <a:endParaRPr lang="hu-HU" dirty="0">
              <a:latin typeface="Arial Rounded MT Bold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latin typeface="Arial Rounded MT Bold" pitchFamily="34" charset="0"/>
              </a:rPr>
              <a:t>Mathematics Teaching and Didactic Center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dirty="0" err="1">
                <a:latin typeface="Arial Rounded MT Bold" pitchFamily="34" charset="0"/>
              </a:rPr>
              <a:t>Faculty</a:t>
            </a:r>
            <a:r>
              <a:rPr lang="hu-HU" dirty="0">
                <a:latin typeface="Arial Rounded MT Bold" pitchFamily="34" charset="0"/>
              </a:rPr>
              <a:t> of Science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hu-HU" dirty="0" smtClean="0">
                <a:latin typeface="Arial Rounded MT Bold" pitchFamily="34" charset="0"/>
              </a:rPr>
              <a:t>Eötvös Loránd University, Budapest</a:t>
            </a:r>
            <a:endParaRPr lang="hu-HU" dirty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3690" y="2638516"/>
            <a:ext cx="8393086" cy="135734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hu-HU" sz="3600" b="1" smtClean="0">
                <a:latin typeface="Arial Rounded MT Bold" pitchFamily="34" charset="0"/>
              </a:rPr>
              <a:t>Part  I. </a:t>
            </a:r>
          </a:p>
          <a:p>
            <a:pPr algn="ctr">
              <a:spcBef>
                <a:spcPts val="600"/>
              </a:spcBef>
            </a:pPr>
            <a:r>
              <a:rPr lang="en-US" sz="3600" b="1">
                <a:latin typeface="Arial Rounded MT Bold" pitchFamily="34" charset="0"/>
              </a:rPr>
              <a:t>Coloring and folding regular solids</a:t>
            </a:r>
            <a:endParaRPr lang="en-GB" sz="3600" b="1"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91605"/>
            <a:ext cx="9361487" cy="4896543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824" y="1907629"/>
            <a:ext cx="8952563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 Rounded MT Bold" pitchFamily="34" charset="0"/>
              </a:rPr>
              <a:t>Before we </a:t>
            </a:r>
            <a:r>
              <a:rPr lang="en-US" sz="2800" dirty="0" smtClean="0">
                <a:latin typeface="Arial Rounded MT Bold" pitchFamily="34" charset="0"/>
              </a:rPr>
              <a:t>color </a:t>
            </a:r>
            <a:r>
              <a:rPr lang="en-US" sz="2800" dirty="0">
                <a:latin typeface="Arial Rounded MT Bold" pitchFamily="34" charset="0"/>
              </a:rPr>
              <a:t>anything please draw the </a:t>
            </a:r>
            <a:r>
              <a:rPr lang="hu-HU" sz="2800" dirty="0" smtClean="0">
                <a:latin typeface="Arial Rounded MT Bold" pitchFamily="34" charset="0"/>
              </a:rPr>
              <a:t/>
            </a:r>
            <a:br>
              <a:rPr lang="hu-HU" sz="2800" dirty="0" smtClean="0">
                <a:latin typeface="Arial Rounded MT Bold" pitchFamily="34" charset="0"/>
              </a:rPr>
            </a:br>
            <a:r>
              <a:rPr lang="en-US" sz="2800" dirty="0" smtClean="0">
                <a:latin typeface="Arial Rounded MT Bold" pitchFamily="34" charset="0"/>
              </a:rPr>
              <a:t>possible </a:t>
            </a:r>
            <a:r>
              <a:rPr lang="en-US" sz="2800" dirty="0">
                <a:latin typeface="Arial Rounded MT Bold" pitchFamily="34" charset="0"/>
              </a:rPr>
              <a:t>frames of </a:t>
            </a:r>
            <a:r>
              <a:rPr lang="hu-HU" sz="2800" dirty="0" smtClean="0">
                <a:latin typeface="Arial Rounded MT Bold" pitchFamily="34" charset="0"/>
              </a:rPr>
              <a:t>a </a:t>
            </a:r>
            <a:r>
              <a:rPr lang="en-US" sz="2800" dirty="0" smtClean="0">
                <a:latin typeface="Arial Rounded MT Bold" pitchFamily="34" charset="0"/>
              </a:rPr>
              <a:t>cube</a:t>
            </a:r>
            <a:r>
              <a:rPr lang="en-US" sz="2800" dirty="0">
                <a:latin typeface="Arial Rounded MT Bold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u-HU" sz="2800" dirty="0" err="1">
                <a:latin typeface="Arial Rounded MT Bold" pitchFamily="34" charset="0"/>
              </a:rPr>
              <a:t>For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example</a:t>
            </a:r>
            <a:r>
              <a:rPr lang="hu-HU" sz="2800" dirty="0" smtClean="0">
                <a:latin typeface="Arial Rounded MT Bold" pitchFamily="34" charset="0"/>
              </a:rPr>
              <a:t>:</a:t>
            </a:r>
            <a:endParaRPr lang="hu-HU" sz="2800" dirty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10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9539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smtClean="0">
                <a:latin typeface="Arial Rounded MT Bold" pitchFamily="34" charset="0"/>
              </a:rPr>
              <a:t>The </a:t>
            </a:r>
            <a:r>
              <a:rPr lang="hu-HU" sz="3600" b="1" err="1" smtClean="0">
                <a:latin typeface="Arial Rounded MT Bold" pitchFamily="34" charset="0"/>
              </a:rPr>
              <a:t>frame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96" y="3347789"/>
            <a:ext cx="3696800" cy="2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8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 bwMode="auto">
          <a:xfrm>
            <a:off x="359567" y="1547590"/>
            <a:ext cx="9361487" cy="5184576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11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9539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dirty="0" smtClean="0">
                <a:latin typeface="Arial Rounded MT Bold" pitchFamily="34" charset="0"/>
              </a:rPr>
              <a:t>The </a:t>
            </a:r>
            <a:r>
              <a:rPr lang="hu-HU" sz="3600" b="1" dirty="0" err="1" smtClean="0">
                <a:latin typeface="Arial Rounded MT Bold" pitchFamily="34" charset="0"/>
              </a:rPr>
              <a:t>possible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frames</a:t>
            </a:r>
            <a:r>
              <a:rPr lang="hu-HU" sz="3600" b="1" dirty="0" smtClean="0">
                <a:latin typeface="Arial Rounded MT Bold" pitchFamily="34" charset="0"/>
              </a:rPr>
              <a:t> of </a:t>
            </a:r>
            <a:r>
              <a:rPr lang="hu-HU" sz="3600" b="1" dirty="0" err="1" smtClean="0">
                <a:latin typeface="Arial Rounded MT Bold" pitchFamily="34" charset="0"/>
              </a:rPr>
              <a:t>the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cube</a:t>
            </a:r>
            <a:endParaRPr lang="hu-HU" sz="3600" b="1" dirty="0" smtClean="0">
              <a:latin typeface="Arial Rounded MT Bold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1" y="1835621"/>
            <a:ext cx="8138917" cy="129614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8" y="3491806"/>
            <a:ext cx="8138923" cy="129614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96" y="5147991"/>
            <a:ext cx="626103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2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722437"/>
            <a:ext cx="9361487" cy="4896543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824" y="2123654"/>
            <a:ext cx="8952563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latin typeface="Arial Rounded MT Bold" pitchFamily="34" charset="0"/>
              </a:rPr>
              <a:t>Please color the opposite faces of a cube with the same color. Let </a:t>
            </a:r>
            <a:r>
              <a:rPr lang="en-US" sz="2800" smtClean="0">
                <a:latin typeface="Arial Rounded MT Bold" pitchFamily="34" charset="0"/>
              </a:rPr>
              <a:t>us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en-US" sz="2800" smtClean="0">
                <a:latin typeface="Arial Rounded MT Bold" pitchFamily="34" charset="0"/>
              </a:rPr>
              <a:t>use </a:t>
            </a:r>
            <a:r>
              <a:rPr lang="en-US" sz="2800">
                <a:latin typeface="Arial Rounded MT Bold" pitchFamily="34" charset="0"/>
              </a:rPr>
              <a:t>the color red, green and white (or anything else).</a:t>
            </a:r>
          </a:p>
          <a:p>
            <a:pPr>
              <a:lnSpc>
                <a:spcPct val="100000"/>
              </a:lnSpc>
            </a:pPr>
            <a:r>
              <a:rPr lang="hu-HU" sz="2800" err="1">
                <a:latin typeface="Arial Rounded MT Bold" pitchFamily="34" charset="0"/>
              </a:rPr>
              <a:t>For</a:t>
            </a:r>
            <a:r>
              <a:rPr lang="hu-HU" sz="2800">
                <a:latin typeface="Arial Rounded MT Bold" pitchFamily="34" charset="0"/>
              </a:rPr>
              <a:t> </a:t>
            </a:r>
            <a:r>
              <a:rPr lang="hu-HU" sz="2800" err="1">
                <a:latin typeface="Arial Rounded MT Bold" pitchFamily="34" charset="0"/>
              </a:rPr>
              <a:t>example</a:t>
            </a:r>
            <a:r>
              <a:rPr lang="hu-HU" sz="2800">
                <a:latin typeface="Arial Rounded MT Bold" pitchFamily="34" charset="0"/>
              </a:rPr>
              <a:t>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12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9539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opposite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6" y="4319291"/>
            <a:ext cx="7908675" cy="12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26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824" y="1835622"/>
            <a:ext cx="8952563" cy="64807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All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frames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are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colored</a:t>
            </a:r>
            <a:endParaRPr lang="hu-HU" sz="280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13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9539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opposite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2526533"/>
            <a:ext cx="7908675" cy="125947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44" y="3932683"/>
            <a:ext cx="7908675" cy="1296143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17" y="5364013"/>
            <a:ext cx="626103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83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835622"/>
            <a:ext cx="9361487" cy="4896543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824" y="2123654"/>
            <a:ext cx="8952563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>
                <a:latin typeface="Arial Rounded MT Bold" pitchFamily="34" charset="0"/>
              </a:rPr>
              <a:t>Please </a:t>
            </a:r>
            <a:r>
              <a:rPr lang="hu-HU" sz="2800" err="1" smtClean="0">
                <a:latin typeface="Arial Rounded MT Bold" pitchFamily="34" charset="0"/>
              </a:rPr>
              <a:t>fill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same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en-US" sz="2800" smtClean="0">
                <a:latin typeface="Arial Rounded MT Bold" pitchFamily="34" charset="0"/>
              </a:rPr>
              <a:t>the </a:t>
            </a:r>
            <a:r>
              <a:rPr lang="hu-HU" sz="2800" err="1" smtClean="0">
                <a:latin typeface="Arial Rounded MT Bold" pitchFamily="34" charset="0"/>
              </a:rPr>
              <a:t>matching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vertices</a:t>
            </a:r>
            <a:r>
              <a:rPr lang="hu-HU" sz="2800" smtClean="0">
                <a:latin typeface="Arial Rounded MT Bold" pitchFamily="34" charset="0"/>
              </a:rPr>
              <a:t> of a </a:t>
            </a:r>
            <a:r>
              <a:rPr lang="hu-HU" sz="2800" err="1" smtClean="0">
                <a:latin typeface="Arial Rounded MT Bold" pitchFamily="34" charset="0"/>
              </a:rPr>
              <a:t>cube</a:t>
            </a:r>
            <a:r>
              <a:rPr lang="hu-HU" sz="2800" smtClean="0">
                <a:latin typeface="Arial Rounded MT Bold" pitchFamily="34" charset="0"/>
              </a:rPr>
              <a:t>. (</a:t>
            </a:r>
            <a:r>
              <a:rPr lang="hu-HU" sz="2800" err="1" smtClean="0">
                <a:latin typeface="Arial Rounded MT Bold" pitchFamily="34" charset="0"/>
              </a:rPr>
              <a:t>You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can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use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numbers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instead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colors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if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you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wish</a:t>
            </a:r>
            <a:r>
              <a:rPr lang="hu-HU" sz="2800" smtClean="0">
                <a:latin typeface="Arial Rounded MT Bold" pitchFamily="34" charset="0"/>
              </a:rPr>
              <a:t>.)</a:t>
            </a:r>
            <a:endParaRPr lang="en-US" sz="280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800" err="1">
                <a:latin typeface="Arial Rounded MT Bold" pitchFamily="34" charset="0"/>
              </a:rPr>
              <a:t>For</a:t>
            </a:r>
            <a:r>
              <a:rPr lang="hu-HU" sz="2800">
                <a:latin typeface="Arial Rounded MT Bold" pitchFamily="34" charset="0"/>
              </a:rPr>
              <a:t> </a:t>
            </a:r>
            <a:r>
              <a:rPr lang="hu-HU" sz="2800" err="1">
                <a:latin typeface="Arial Rounded MT Bold" pitchFamily="34" charset="0"/>
              </a:rPr>
              <a:t>example</a:t>
            </a:r>
            <a:r>
              <a:rPr lang="hu-HU" sz="2800">
                <a:latin typeface="Arial Rounded MT Bold" pitchFamily="34" charset="0"/>
              </a:rPr>
              <a:t>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14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9539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matching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vertices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6" y="4319291"/>
            <a:ext cx="7908675" cy="125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9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331565"/>
            <a:ext cx="9361487" cy="5544616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824" y="1403573"/>
            <a:ext cx="8952563" cy="648071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All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vertices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are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colored</a:t>
            </a:r>
            <a:r>
              <a:rPr lang="hu-HU" sz="2800" smtClean="0">
                <a:latin typeface="Arial Rounded MT Bold" pitchFamily="34" charset="0"/>
              </a:rPr>
              <a:t>.</a:t>
            </a:r>
            <a:endParaRPr lang="en-US" sz="280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15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matching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vertices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2051645"/>
            <a:ext cx="819300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44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16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hu-HU" sz="3600" b="1" err="1" smtClean="0">
                <a:latin typeface="Arial Rounded MT Bold" pitchFamily="34" charset="0"/>
              </a:rPr>
              <a:t>two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00698"/>
              </p:ext>
            </p:extLst>
          </p:nvPr>
        </p:nvGraphicFramePr>
        <p:xfrm>
          <a:off x="719832" y="4067869"/>
          <a:ext cx="3528392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52128"/>
                <a:gridCol w="1080120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Red</a:t>
                      </a:r>
                      <a:endParaRPr lang="hu-HU">
                        <a:solidFill>
                          <a:srgbClr val="C0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err="1" smtClean="0">
                          <a:latin typeface="Arial Rounded MT Bold" pitchFamily="34" charset="0"/>
                        </a:rPr>
                        <a:t>Green</a:t>
                      </a:r>
                      <a:endParaRPr lang="hu-HU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# </a:t>
                      </a:r>
                      <a:r>
                        <a:rPr lang="hu-HU" err="1" smtClean="0">
                          <a:latin typeface="Arial Rounded MT Bold" pitchFamily="34" charset="0"/>
                        </a:rPr>
                        <a:t>number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1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5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4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3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3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4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5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1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47824" y="2123654"/>
            <a:ext cx="8952563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Calculate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number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colorings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two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en-US" sz="2800" dirty="0" smtClean="0">
                <a:latin typeface="Arial Rounded MT Bold" pitchFamily="34" charset="0"/>
              </a:rPr>
              <a:t>Two </a:t>
            </a:r>
            <a:r>
              <a:rPr lang="hu-HU" sz="2800" dirty="0" err="1" smtClean="0">
                <a:latin typeface="Arial Rounded MT Bold" pitchFamily="34" charset="0"/>
              </a:rPr>
              <a:t>colorings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are distinct if no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transforms one </a:t>
            </a:r>
            <a:r>
              <a:rPr lang="hu-HU" sz="2800" dirty="0" err="1" smtClean="0">
                <a:latin typeface="Arial Rounded MT Bold" pitchFamily="34" charset="0"/>
              </a:rPr>
              <a:t>coloring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into the other.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75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17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hu-HU" sz="3600" b="1" err="1" smtClean="0">
                <a:latin typeface="Arial Rounded MT Bold" pitchFamily="34" charset="0"/>
              </a:rPr>
              <a:t>two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72" y="2123653"/>
            <a:ext cx="7110112" cy="3600400"/>
          </a:xfrm>
          <a:prstGeom prst="rect">
            <a:avLst/>
          </a:prstGeom>
        </p:spPr>
      </p:pic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14094"/>
              </p:ext>
            </p:extLst>
          </p:nvPr>
        </p:nvGraphicFramePr>
        <p:xfrm>
          <a:off x="719832" y="4067869"/>
          <a:ext cx="3528392" cy="2225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52128"/>
                <a:gridCol w="1080120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Red</a:t>
                      </a:r>
                      <a:endParaRPr lang="hu-HU">
                        <a:solidFill>
                          <a:srgbClr val="C0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err="1" smtClean="0">
                          <a:latin typeface="Arial Rounded MT Bold" pitchFamily="34" charset="0"/>
                        </a:rPr>
                        <a:t>Green</a:t>
                      </a:r>
                      <a:endParaRPr lang="hu-HU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# </a:t>
                      </a:r>
                      <a:r>
                        <a:rPr lang="hu-HU" err="1" smtClean="0">
                          <a:latin typeface="Arial Rounded MT Bold" pitchFamily="34" charset="0"/>
                        </a:rPr>
                        <a:t>number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1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5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1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4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3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3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4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2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5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1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>
                          <a:latin typeface="Arial Rounded MT Bold" pitchFamily="34" charset="0"/>
                        </a:rPr>
                        <a:t>1</a:t>
                      </a:r>
                      <a:endParaRPr lang="hu-HU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729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18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hu-HU" sz="3600" b="1" err="1" smtClean="0">
                <a:latin typeface="Arial Rounded MT Bold" pitchFamily="34" charset="0"/>
              </a:rPr>
              <a:t>six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5" y="3304281"/>
            <a:ext cx="4059371" cy="3312367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691606"/>
            <a:ext cx="8952563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of a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arrangements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exist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exactly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six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71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19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hu-HU" sz="3600" b="1" err="1" smtClean="0">
                <a:latin typeface="Arial Rounded MT Bold" pitchFamily="34" charset="0"/>
              </a:rPr>
              <a:t>six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5" y="3304281"/>
            <a:ext cx="4059371" cy="331236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691606"/>
            <a:ext cx="8448507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Let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us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</a:t>
            </a:r>
            <a:r>
              <a:rPr lang="hu-HU" sz="2800" smtClean="0">
                <a:latin typeface="Arial Rounded MT Bold" pitchFamily="34" charset="0"/>
              </a:rPr>
              <a:t> a </a:t>
            </a:r>
            <a:r>
              <a:rPr lang="hu-HU" sz="2800" err="1" smtClean="0">
                <a:latin typeface="Arial Rounded MT Bold" pitchFamily="34" charset="0"/>
              </a:rPr>
              <a:t>face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cube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with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red</a:t>
            </a:r>
            <a:r>
              <a:rPr lang="hu-HU" sz="2800" smtClean="0">
                <a:latin typeface="Arial Rounded MT Bold" pitchFamily="34" charset="0"/>
              </a:rPr>
              <a:t> and fix </a:t>
            </a:r>
            <a:r>
              <a:rPr lang="hu-HU" sz="2800" err="1" smtClean="0">
                <a:latin typeface="Arial Rounded MT Bold" pitchFamily="34" charset="0"/>
              </a:rPr>
              <a:t>it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as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base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it</a:t>
            </a:r>
            <a:r>
              <a:rPr lang="hu-HU" sz="2800" smtClean="0">
                <a:latin typeface="Arial Rounded MT Bold" pitchFamily="34" charset="0"/>
              </a:rPr>
              <a:t>.</a:t>
            </a:r>
            <a:endParaRPr lang="hu-HU" sz="28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94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 bwMode="auto">
          <a:xfrm>
            <a:off x="900311" y="1281171"/>
            <a:ext cx="8280000" cy="501190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9568" y="448944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err="1" smtClean="0">
                <a:latin typeface="Arial Rounded MT Bold" pitchFamily="34" charset="0"/>
              </a:rPr>
              <a:t>Outline</a:t>
            </a:r>
            <a:endParaRPr lang="hu-HU" sz="4000" b="1" smtClean="0">
              <a:latin typeface="Arial Rounded MT Bold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21602" y="1281171"/>
            <a:ext cx="8280000" cy="4745486"/>
          </a:xfrm>
          <a:prstGeom prst="rect">
            <a:avLst/>
          </a:prstGeom>
          <a:noFill/>
          <a:ln w="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1. </a:t>
            </a:r>
            <a:r>
              <a:rPr lang="hu-HU" sz="2400" b="1" dirty="0" err="1" smtClean="0">
                <a:latin typeface="Arial Rounded MT Bold" pitchFamily="34" charset="0"/>
              </a:rPr>
              <a:t>Introduction</a:t>
            </a:r>
            <a:r>
              <a:rPr lang="hu-HU" sz="2400" b="1" dirty="0" smtClean="0">
                <a:latin typeface="Arial Rounded MT Bold" pitchFamily="34" charset="0"/>
              </a:rPr>
              <a:t> – </a:t>
            </a:r>
            <a:r>
              <a:rPr lang="hu-HU" sz="2400" b="1" dirty="0" err="1" smtClean="0">
                <a:latin typeface="Arial Rounded MT Bold" pitchFamily="34" charset="0"/>
              </a:rPr>
              <a:t>around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word</a:t>
            </a:r>
            <a:endParaRPr lang="hu-HU" sz="2400" b="1" dirty="0" smtClean="0">
              <a:latin typeface="Arial Rounded MT Bold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2. </a:t>
            </a:r>
            <a:r>
              <a:rPr lang="hu-HU" sz="2400" b="1" dirty="0" err="1" smtClean="0">
                <a:latin typeface="Arial Rounded MT Bold" pitchFamily="34" charset="0"/>
              </a:rPr>
              <a:t>Coloring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cube</a:t>
            </a:r>
            <a:endParaRPr lang="hu-HU" sz="2400" b="1" dirty="0" smtClean="0">
              <a:latin typeface="Arial Rounded MT Bold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b="1" dirty="0" smtClean="0">
                <a:latin typeface="Arial Rounded MT Bold" pitchFamily="34" charset="0"/>
              </a:rPr>
              <a:t>The </a:t>
            </a:r>
            <a:r>
              <a:rPr lang="hu-HU" sz="2400" b="1" dirty="0" err="1" smtClean="0">
                <a:latin typeface="Arial Rounded MT Bold" pitchFamily="34" charset="0"/>
              </a:rPr>
              <a:t>frames</a:t>
            </a:r>
            <a:r>
              <a:rPr lang="hu-HU" sz="2400" b="1" dirty="0" smtClean="0">
                <a:latin typeface="Arial Rounded MT Bold" pitchFamily="34" charset="0"/>
              </a:rPr>
              <a:t> of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cube</a:t>
            </a:r>
            <a:endParaRPr lang="hu-HU" sz="2400" b="1" dirty="0" smtClean="0">
              <a:latin typeface="Arial Rounded MT Bold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b="1" dirty="0" smtClean="0">
                <a:latin typeface="Arial Rounded MT Bold" pitchFamily="34" charset="0"/>
              </a:rPr>
              <a:t>The </a:t>
            </a:r>
            <a:r>
              <a:rPr lang="hu-HU" sz="2400" b="1" dirty="0" err="1" smtClean="0">
                <a:latin typeface="Arial Rounded MT Bold" pitchFamily="34" charset="0"/>
              </a:rPr>
              <a:t>case</a:t>
            </a:r>
            <a:r>
              <a:rPr lang="hu-HU" sz="2400" b="1" dirty="0" smtClean="0">
                <a:latin typeface="Arial Rounded MT Bold" pitchFamily="34" charset="0"/>
              </a:rPr>
              <a:t> of </a:t>
            </a:r>
            <a:r>
              <a:rPr lang="hu-HU" sz="2400" b="1" dirty="0" err="1" smtClean="0">
                <a:latin typeface="Arial Rounded MT Bold" pitchFamily="34" charset="0"/>
              </a:rPr>
              <a:t>two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colors</a:t>
            </a:r>
            <a:endParaRPr lang="hu-HU" sz="2400" b="1" dirty="0" smtClean="0">
              <a:latin typeface="Arial Rounded MT Bold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b="1" dirty="0" smtClean="0">
                <a:latin typeface="Arial Rounded MT Bold" pitchFamily="34" charset="0"/>
              </a:rPr>
              <a:t>The </a:t>
            </a:r>
            <a:r>
              <a:rPr lang="hu-HU" sz="2400" b="1" dirty="0" err="1" smtClean="0">
                <a:latin typeface="Arial Rounded MT Bold" pitchFamily="34" charset="0"/>
              </a:rPr>
              <a:t>case</a:t>
            </a:r>
            <a:r>
              <a:rPr lang="hu-HU" sz="2400" b="1" dirty="0" smtClean="0">
                <a:latin typeface="Arial Rounded MT Bold" pitchFamily="34" charset="0"/>
              </a:rPr>
              <a:t> of </a:t>
            </a:r>
            <a:r>
              <a:rPr lang="hu-HU" sz="2400" b="1" dirty="0" err="1" smtClean="0">
                <a:latin typeface="Arial Rounded MT Bold" pitchFamily="34" charset="0"/>
              </a:rPr>
              <a:t>six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colors</a:t>
            </a:r>
            <a:endParaRPr lang="hu-HU" sz="2400" b="1" dirty="0" smtClean="0">
              <a:latin typeface="Arial Rounded MT Bold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u-HU" sz="2400" b="1" dirty="0" smtClean="0">
                <a:latin typeface="Arial Rounded MT Bold" pitchFamily="34" charset="0"/>
              </a:rPr>
              <a:t>The </a:t>
            </a:r>
            <a:r>
              <a:rPr lang="hu-HU" sz="2400" b="1" dirty="0" err="1" smtClean="0">
                <a:latin typeface="Arial Rounded MT Bold" pitchFamily="34" charset="0"/>
              </a:rPr>
              <a:t>case</a:t>
            </a:r>
            <a:r>
              <a:rPr lang="hu-HU" sz="2400" b="1" dirty="0" smtClean="0">
                <a:latin typeface="Arial Rounded MT Bold" pitchFamily="34" charset="0"/>
              </a:rPr>
              <a:t> of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rest </a:t>
            </a:r>
          </a:p>
          <a:p>
            <a:pPr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3. </a:t>
            </a:r>
            <a:r>
              <a:rPr lang="hu-HU" sz="2400" b="1" dirty="0" err="1" smtClean="0">
                <a:latin typeface="Arial Rounded MT Bold" pitchFamily="34" charset="0"/>
              </a:rPr>
              <a:t>Coloring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tetrahedron</a:t>
            </a:r>
            <a:endParaRPr lang="hu-HU" sz="2400" b="1" dirty="0" smtClean="0">
              <a:latin typeface="Arial Rounded MT Bold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4. </a:t>
            </a:r>
            <a:r>
              <a:rPr lang="hu-HU" sz="2400" b="1" dirty="0" err="1" smtClean="0">
                <a:latin typeface="Arial Rounded MT Bold" pitchFamily="34" charset="0"/>
              </a:rPr>
              <a:t>Coloring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the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octahedron</a:t>
            </a:r>
            <a:endParaRPr lang="hu-HU" sz="2400" b="1" dirty="0" smtClean="0">
              <a:latin typeface="Arial Rounded MT Bold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5. The </a:t>
            </a:r>
            <a:r>
              <a:rPr lang="hu-HU" sz="2400" b="1" dirty="0" err="1" smtClean="0">
                <a:latin typeface="Arial Rounded MT Bold" pitchFamily="34" charset="0"/>
              </a:rPr>
              <a:t>common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r>
              <a:rPr lang="hu-HU" sz="2400" b="1" dirty="0" err="1" smtClean="0">
                <a:latin typeface="Arial Rounded MT Bold" pitchFamily="34" charset="0"/>
              </a:rPr>
              <a:t>points</a:t>
            </a:r>
            <a:endParaRPr lang="hu-HU" sz="2400" b="1" dirty="0" smtClean="0">
              <a:latin typeface="Arial Rounded MT Bold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2400" b="1" dirty="0" smtClean="0">
                <a:latin typeface="Arial Rounded MT Bold" pitchFamily="34" charset="0"/>
              </a:rPr>
              <a:t>6. The </a:t>
            </a:r>
            <a:r>
              <a:rPr lang="hu-HU" sz="2400" b="1" dirty="0" err="1" smtClean="0">
                <a:latin typeface="Arial Rounded MT Bold" pitchFamily="34" charset="0"/>
              </a:rPr>
              <a:t>football</a:t>
            </a:r>
            <a:r>
              <a:rPr lang="hu-HU" sz="2400" b="1" dirty="0" smtClean="0">
                <a:latin typeface="Arial Rounded MT Bold" pitchFamily="34" charset="0"/>
              </a:rPr>
              <a:t> </a:t>
            </a:r>
            <a:endParaRPr lang="en-GB" sz="2400" b="1" dirty="0"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45454" y="7227992"/>
            <a:ext cx="5049361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0527" y="50907"/>
            <a:ext cx="2460527" cy="24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1764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73000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513 0.00881 C 0.14686 0.0107 0.14891 0.01238 0.15064 0.0149 C 0.15238 0.01742 0.15332 0.02078 0.15505 0.02309 C 0.15805 0.02707 0.16246 0.02875 0.16482 0.03337 C 0.16908 0.04156 0.17207 0.04848 0.17901 0.05142 C 0.18562 0.05877 0.19445 0.06822 0.20012 0.07619 C 0.20296 0.07997 0.20863 0.08816 0.20863 0.08837 C 0.21131 0.09865 0.21446 0.10474 0.21982 0.11272 C 0.22281 0.1251 0.21919 0.11272 0.22691 0.12699 C 0.23211 0.13665 0.23243 0.14315 0.23826 0.15344 C 0.24109 0.16624 0.24724 0.17737 0.24944 0.18996 C 0.25401 0.21557 0.2578 0.24055 0.26363 0.26532 C 0.2652 0.28253 0.26662 0.30394 0.27355 0.31843 C 0.27639 0.33333 0.27938 0.34802 0.28191 0.36314 C 0.28269 0.36859 0.2838 0.37405 0.28474 0.37951 C 0.28521 0.38224 0.28616 0.38769 0.28616 0.3879 C 0.28884 0.44185 0.30097 0.49454 0.30586 0.54848 C 0.30633 0.56947 0.30334 0.61775 0.31011 0.6463 C 0.31106 0.66498 0.31169 0.68178 0.31579 0.69941 C 0.3254 0.66414 0.32193 0.62048 0.33548 0.58732 C 0.33596 0.58123 0.33596 0.57493 0.3369 0.56885 C 0.33737 0.56654 0.33926 0.56507 0.33974 0.56297 C 0.34226 0.55352 0.34131 0.54701 0.34541 0.53841 C 0.34888 0.51448 0.35471 0.49118 0.35817 0.46704 C 0.36038 0.4513 0.35991 0.43933 0.36653 0.42632 C 0.367 0.42044 0.36716 0.41414 0.36794 0.40806 C 0.36857 0.40449 0.37015 0.40134 0.37078 0.39777 C 0.37377 0.37699 0.37377 0.356 0.38071 0.33669 C 0.38228 0.32514 0.38402 0.31465 0.3878 0.30415 C 0.38937 0.29156 0.39142 0.27854 0.39757 0.26952 C 0.40056 0.2607 0.40214 0.25105 0.40608 0.24307 C 0.40718 0.24118 0.41506 0.23551 0.41601 0.23488 C 0.41679 0.23278 0.41727 0.22984 0.41868 0.22879 C 0.42215 0.22628 0.43003 0.2246 0.43003 0.22481 C 0.44453 0.21116 0.45997 0.21956 0.47793 0.22061 C 0.4792 0.22103 0.48629 0.22313 0.48786 0.2246 C 0.50063 0.23614 0.48928 0.23068 0.50063 0.23488 C 0.5052 0.2416 0.50646 0.24433 0.51181 0.24916 C 0.51355 0.25084 0.51591 0.25125 0.51749 0.25314 C 0.52442 0.26133 0.52868 0.27288 0.53577 0.2798 C 0.5375 0.28925 0.53939 0.29282 0.54428 0.29995 C 0.54727 0.31696 0.54317 0.2989 0.55137 0.31843 C 0.55263 0.32136 0.5531 0.32535 0.5542 0.3285 C 0.55578 0.33291 0.55799 0.33669 0.55988 0.34089 C 0.56192 0.35726 0.5676 0.37993 0.5739 0.39378 C 0.57516 0.40134 0.57721 0.40869 0.57816 0.41624 C 0.5791 0.42212 0.57926 0.43073 0.58099 0.4366 C 0.59139 0.47607 0.5999 0.51553 0.60636 0.55688 C 0.60715 0.5701 0.61062 0.59907 0.61345 0.61167 C 0.61566 0.62174 0.61928 0.63434 0.62039 0.6442 C 0.62244 0.66183 0.62433 0.66939 0.62748 0.68513 C 0.62795 0.68996 0.627 0.69542 0.6289 0.69941 C 0.63 0.70172 0.63 0.69395 0.63031 0.69122 C 0.6311 0.6845 0.6311 0.67758 0.63173 0.67065 C 0.63205 0.66729 0.63614 0.64399 0.63741 0.64021 C 0.63835 0.63769 0.64008 0.63623 0.64166 0.63413 C 0.64213 0.6272 0.64229 0.61859 0.64434 0.61167 C 0.64765 0.60054 0.65285 0.59047 0.65568 0.57913 C 0.66356 0.54974 0.65616 0.56675 0.66262 0.55268 C 0.66608 0.53589 0.67002 0.5212 0.67538 0.50566 C 0.67869 0.4958 0.67901 0.49139 0.68531 0.48551 C 0.6872 0.48131 0.68815 0.47586 0.69098 0.47313 C 0.6987 0.46578 0.70769 0.46473 0.71635 0.46095 C 0.72864 0.45591 0.74015 0.45088 0.75291 0.44878 C 0.77009 0.44962 0.79183 0.43744 0.80381 0.45487 C 0.80507 0.45654 0.80539 0.45906 0.80665 0.46095 C 0.80917 0.46536 0.812 0.46956 0.81515 0.47313 C 0.81705 0.47523 0.81909 0.47691 0.82067 0.47942 C 0.82461 0.48509 0.82871 0.49349 0.83202 0.49958 C 0.83296 0.50146 0.83848 0.51385 0.84037 0.51805 C 0.84147 0.52015 0.8432 0.52413 0.8432 0.52434 C 0.84746 0.54722 0.84163 0.51868 0.84746 0.53841 C 0.8503 0.54827 0.85187 0.55814 0.85597 0.56675 C 0.85739 0.57472 0.86022 0.58144 0.86164 0.58942 C 0.86416 0.60348 0.8659 0.61775 0.87141 0.63014 C 0.87425 0.65365 0.88024 0.67569 0.88276 0.69941 C 0.88354 0.69374 0.88496 0.68178 0.88701 0.67695 C 0.8889 0.67275 0.89127 0.66897 0.89268 0.66477 C 0.89662 0.65344 0.89851 0.64483 0.90671 0.63811 C 0.91081 0.63476 0.91632 0.63434 0.92089 0.63224 C 0.95351 0.63371 0.95304 0.63098 0.97305 0.63811 C 0.97872 0.64378 0.98345 0.64945 0.98991 0.65239 C 0.99369 0.65785 0.99905 0.66162 1.00126 0.66855 C 1.00236 0.67254 1.00252 0.67737 1.00409 0.68094 C 1.00488 0.68303 1.00614 0.68492 1.00677 0.68702 C 1.00756 0.68891 1.00835 0.69332 1.00835 0.69353 " pathEditMode="relative" rAng="0" ptsTypes="fffffffffffffffffffffffffffffffffffffffffffffffffffffffffffffffffffffffffffffffffffffA" p14:bounceEnd="82000">
                                          <p:cBhvr>
                                            <p:cTn id="6" dur="1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61" y="34635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73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513 0.00881 C 0.14686 0.0107 0.14891 0.01238 0.15064 0.0149 C 0.15238 0.01742 0.15332 0.02078 0.15505 0.02309 C 0.15805 0.02707 0.16246 0.02875 0.16482 0.03337 C 0.16908 0.04156 0.17207 0.04848 0.17901 0.05142 C 0.18562 0.05877 0.19445 0.06822 0.20012 0.07619 C 0.20296 0.07997 0.20863 0.08816 0.20863 0.08837 C 0.21131 0.09865 0.21446 0.10474 0.21982 0.11272 C 0.22281 0.1251 0.21919 0.11272 0.22691 0.12699 C 0.23211 0.13665 0.23243 0.14315 0.23826 0.15344 C 0.24109 0.16624 0.24724 0.17737 0.24944 0.18996 C 0.25401 0.21557 0.2578 0.24055 0.26363 0.26532 C 0.2652 0.28253 0.26662 0.30394 0.27355 0.31843 C 0.27639 0.33333 0.27938 0.34802 0.28191 0.36314 C 0.28269 0.36859 0.2838 0.37405 0.28474 0.37951 C 0.28521 0.38224 0.28616 0.38769 0.28616 0.3879 C 0.28884 0.44185 0.30097 0.49454 0.30586 0.54848 C 0.30633 0.56947 0.30334 0.61775 0.31011 0.6463 C 0.31106 0.66498 0.31169 0.68178 0.31579 0.69941 C 0.3254 0.66414 0.32193 0.62048 0.33548 0.58732 C 0.33596 0.58123 0.33596 0.57493 0.3369 0.56885 C 0.33737 0.56654 0.33926 0.56507 0.33974 0.56297 C 0.34226 0.55352 0.34131 0.54701 0.34541 0.53841 C 0.34888 0.51448 0.35471 0.49118 0.35817 0.46704 C 0.36038 0.4513 0.35991 0.43933 0.36653 0.42632 C 0.367 0.42044 0.36716 0.41414 0.36794 0.40806 C 0.36857 0.40449 0.37015 0.40134 0.37078 0.39777 C 0.37377 0.37699 0.37377 0.356 0.38071 0.33669 C 0.38228 0.32514 0.38402 0.31465 0.3878 0.30415 C 0.38937 0.29156 0.39142 0.27854 0.39757 0.26952 C 0.40056 0.2607 0.40214 0.25105 0.40608 0.24307 C 0.40718 0.24118 0.41506 0.23551 0.41601 0.23488 C 0.41679 0.23278 0.41727 0.22984 0.41868 0.22879 C 0.42215 0.22628 0.43003 0.2246 0.43003 0.22481 C 0.44453 0.21116 0.45997 0.21956 0.47793 0.22061 C 0.4792 0.22103 0.48629 0.22313 0.48786 0.2246 C 0.50063 0.23614 0.48928 0.23068 0.50063 0.23488 C 0.5052 0.2416 0.50646 0.24433 0.51181 0.24916 C 0.51355 0.25084 0.51591 0.25125 0.51749 0.25314 C 0.52442 0.26133 0.52868 0.27288 0.53577 0.2798 C 0.5375 0.28925 0.53939 0.29282 0.54428 0.29995 C 0.54727 0.31696 0.54317 0.2989 0.55137 0.31843 C 0.55263 0.32136 0.5531 0.32535 0.5542 0.3285 C 0.55578 0.33291 0.55799 0.33669 0.55988 0.34089 C 0.56192 0.35726 0.5676 0.37993 0.5739 0.39378 C 0.57516 0.40134 0.57721 0.40869 0.57816 0.41624 C 0.5791 0.42212 0.57926 0.43073 0.58099 0.4366 C 0.59139 0.47607 0.5999 0.51553 0.60636 0.55688 C 0.60715 0.5701 0.61062 0.59907 0.61345 0.61167 C 0.61566 0.62174 0.61928 0.63434 0.62039 0.6442 C 0.62244 0.66183 0.62433 0.66939 0.62748 0.68513 C 0.62795 0.68996 0.627 0.69542 0.6289 0.69941 C 0.63 0.70172 0.63 0.69395 0.63031 0.69122 C 0.6311 0.6845 0.6311 0.67758 0.63173 0.67065 C 0.63205 0.66729 0.63614 0.64399 0.63741 0.64021 C 0.63835 0.63769 0.64008 0.63623 0.64166 0.63413 C 0.64213 0.6272 0.64229 0.61859 0.64434 0.61167 C 0.64765 0.60054 0.65285 0.59047 0.65568 0.57913 C 0.66356 0.54974 0.65616 0.56675 0.66262 0.55268 C 0.66608 0.53589 0.67002 0.5212 0.67538 0.50566 C 0.67869 0.4958 0.67901 0.49139 0.68531 0.48551 C 0.6872 0.48131 0.68815 0.47586 0.69098 0.47313 C 0.6987 0.46578 0.70769 0.46473 0.71635 0.46095 C 0.72864 0.45591 0.74015 0.45088 0.75291 0.44878 C 0.77009 0.44962 0.79183 0.43744 0.80381 0.45487 C 0.80507 0.45654 0.80539 0.45906 0.80665 0.46095 C 0.80917 0.46536 0.812 0.46956 0.81515 0.47313 C 0.81705 0.47523 0.81909 0.47691 0.82067 0.47942 C 0.82461 0.48509 0.82871 0.49349 0.83202 0.49958 C 0.83296 0.50146 0.83848 0.51385 0.84037 0.51805 C 0.84147 0.52015 0.8432 0.52413 0.8432 0.52434 C 0.84746 0.54722 0.84163 0.51868 0.84746 0.53841 C 0.8503 0.54827 0.85187 0.55814 0.85597 0.56675 C 0.85739 0.57472 0.86022 0.58144 0.86164 0.58942 C 0.86416 0.60348 0.8659 0.61775 0.87141 0.63014 C 0.87425 0.65365 0.88024 0.67569 0.88276 0.69941 C 0.88354 0.69374 0.88496 0.68178 0.88701 0.67695 C 0.8889 0.67275 0.89127 0.66897 0.89268 0.66477 C 0.89662 0.65344 0.89851 0.64483 0.90671 0.63811 C 0.91081 0.63476 0.91632 0.63434 0.92089 0.63224 C 0.95351 0.63371 0.95304 0.63098 0.97305 0.63811 C 0.97872 0.64378 0.98345 0.64945 0.98991 0.65239 C 0.99369 0.65785 0.99905 0.66162 1.00126 0.66855 C 1.00236 0.67254 1.00252 0.67737 1.00409 0.68094 C 1.00488 0.68303 1.00614 0.68492 1.00677 0.68702 C 1.00756 0.68891 1.00835 0.69332 1.00835 0.69353 " pathEditMode="relative" rAng="0" ptsTypes="fffffffffffffffffffffffffffffffffffffffffffffffffffffffffffffffffffffffffffffffffffffA">
                                          <p:cBhvr>
                                            <p:cTn id="6" dur="1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3161" y="34635"/>
                                        </p:animMotion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20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hu-HU" sz="3600" b="1" err="1" smtClean="0">
                <a:latin typeface="Arial Rounded MT Bold" pitchFamily="34" charset="0"/>
              </a:rPr>
              <a:t>six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52" y="3304281"/>
            <a:ext cx="4059370" cy="331236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691606"/>
            <a:ext cx="8448507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There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are</a:t>
            </a:r>
            <a:r>
              <a:rPr lang="hu-HU" sz="2800" smtClean="0">
                <a:latin typeface="Arial Rounded MT Bold" pitchFamily="34" charset="0"/>
              </a:rPr>
              <a:t> 5 </a:t>
            </a:r>
            <a:r>
              <a:rPr lang="hu-HU" sz="2800" err="1" smtClean="0">
                <a:latin typeface="Arial Rounded MT Bold" pitchFamily="34" charset="0"/>
              </a:rPr>
              <a:t>possibilities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for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opposite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face</a:t>
            </a:r>
            <a:r>
              <a:rPr lang="hu-HU" sz="2800" smtClean="0">
                <a:latin typeface="Arial Rounded MT Bold" pitchFamily="34" charset="0"/>
              </a:rPr>
              <a:t>.</a:t>
            </a:r>
            <a:endParaRPr lang="hu-HU" sz="2800">
              <a:latin typeface="Arial Rounded MT Bold" pitchFamily="34" charset="0"/>
            </a:endParaRPr>
          </a:p>
        </p:txBody>
      </p:sp>
      <p:cxnSp>
        <p:nvCxnSpPr>
          <p:cNvPr id="4" name="Egyenes összekötő nyíllal 3"/>
          <p:cNvCxnSpPr/>
          <p:nvPr/>
        </p:nvCxnSpPr>
        <p:spPr bwMode="auto">
          <a:xfrm>
            <a:off x="3456136" y="2627709"/>
            <a:ext cx="504056" cy="108012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048423" y="2653865"/>
            <a:ext cx="3468639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Let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us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say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it</a:t>
            </a:r>
            <a:r>
              <a:rPr lang="hu-HU" sz="2800" smtClean="0">
                <a:latin typeface="Arial Rounded MT Bold" pitchFamily="34" charset="0"/>
              </a:rPr>
              <a:t> is </a:t>
            </a:r>
            <a:r>
              <a:rPr lang="hu-HU" sz="2800" err="1" smtClean="0">
                <a:latin typeface="Arial Rounded MT Bold" pitchFamily="34" charset="0"/>
              </a:rPr>
              <a:t>green</a:t>
            </a:r>
            <a:r>
              <a:rPr lang="hu-HU" sz="2800" smtClean="0">
                <a:latin typeface="Arial Rounded MT Bold" pitchFamily="34" charset="0"/>
              </a:rPr>
              <a:t>.</a:t>
            </a:r>
            <a:endParaRPr lang="hu-HU" sz="28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35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21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cube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hu-HU" sz="3600" b="1" err="1" smtClean="0">
                <a:latin typeface="Arial Rounded MT Bold" pitchFamily="34" charset="0"/>
              </a:rPr>
              <a:t>six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3632220"/>
            <a:ext cx="3657474" cy="298442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68912" y="3275782"/>
            <a:ext cx="4248151" cy="324035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These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three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fix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space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remaining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three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colorable</a:t>
            </a:r>
            <a:r>
              <a:rPr lang="hu-HU" sz="2800" dirty="0" smtClean="0">
                <a:latin typeface="Arial Rounded MT Bold" pitchFamily="34" charset="0"/>
              </a:rPr>
              <a:t> 3·2·1=6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ways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  <a:r>
              <a:rPr lang="en-US" sz="2800" dirty="0" smtClean="0">
                <a:latin typeface="Arial Rounded MT Bold" pitchFamily="34" charset="0"/>
              </a:rPr>
              <a:t> The total number of different colorings are 5·6=30.</a:t>
            </a:r>
            <a:endParaRPr lang="hu-HU" sz="2800" dirty="0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47823" y="1835622"/>
            <a:ext cx="8869239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The </a:t>
            </a:r>
            <a:r>
              <a:rPr lang="hu-HU" sz="2800" dirty="0" err="1" smtClean="0">
                <a:latin typeface="Arial Rounded MT Bold" pitchFamily="34" charset="0"/>
              </a:rPr>
              <a:t>remaining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four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form</a:t>
            </a:r>
            <a:r>
              <a:rPr lang="hu-HU" sz="2800" dirty="0" smtClean="0">
                <a:latin typeface="Arial Rounded MT Bold" pitchFamily="34" charset="0"/>
              </a:rPr>
              <a:t> a </a:t>
            </a:r>
            <a:r>
              <a:rPr lang="hu-HU" sz="2800" dirty="0" err="1" smtClean="0">
                <a:latin typeface="Arial Rounded MT Bold" pitchFamily="34" charset="0"/>
              </a:rPr>
              <a:t>belt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If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one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empty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this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belt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yellow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take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yellow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</a:t>
            </a:r>
            <a:r>
              <a:rPr lang="hu-HU" sz="2800" dirty="0" smtClean="0">
                <a:latin typeface="Arial Rounded MT Bold" pitchFamily="34" charset="0"/>
              </a:rPr>
              <a:t> back.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0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22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smtClean="0">
                <a:solidFill>
                  <a:schemeClr val="accent6">
                    <a:lumMod val="75000"/>
                  </a:schemeClr>
                </a:solidFill>
              </a:rPr>
              <a:t>tetrahedron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Coloring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faces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the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en-US" sz="3600" b="1" smtClean="0">
                <a:latin typeface="Arial Rounded MT Bold" pitchFamily="34" charset="0"/>
              </a:rPr>
              <a:t>tetrahedron </a:t>
            </a:r>
            <a:r>
              <a:rPr lang="hu-HU" sz="3600" b="1" err="1" smtClean="0">
                <a:latin typeface="Arial Rounded MT Bold" pitchFamily="34" charset="0"/>
              </a:rPr>
              <a:t>with</a:t>
            </a:r>
            <a:r>
              <a:rPr lang="hu-HU" sz="3600" b="1" smtClean="0">
                <a:latin typeface="Arial Rounded MT Bold" pitchFamily="34" charset="0"/>
              </a:rPr>
              <a:t> (</a:t>
            </a:r>
            <a:r>
              <a:rPr lang="hu-HU" sz="3600" b="1" err="1" smtClean="0">
                <a:latin typeface="Arial Rounded MT Bold" pitchFamily="34" charset="0"/>
              </a:rPr>
              <a:t>exactly</a:t>
            </a:r>
            <a:r>
              <a:rPr lang="hu-HU" sz="3600" b="1" smtClean="0">
                <a:latin typeface="Arial Rounded MT Bold" pitchFamily="34" charset="0"/>
              </a:rPr>
              <a:t>) </a:t>
            </a:r>
            <a:r>
              <a:rPr lang="en-US" sz="3600" b="1" smtClean="0">
                <a:latin typeface="Arial Rounded MT Bold" pitchFamily="34" charset="0"/>
              </a:rPr>
              <a:t>four </a:t>
            </a:r>
            <a:r>
              <a:rPr lang="hu-HU" sz="3600" b="1" err="1" smtClean="0">
                <a:latin typeface="Arial Rounded MT Bold" pitchFamily="34" charset="0"/>
              </a:rPr>
              <a:t>colors</a:t>
            </a:r>
            <a:endParaRPr lang="hu-HU" sz="3600" b="1" smtClean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83" y="3203774"/>
            <a:ext cx="3570989" cy="3312367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75817" y="1835622"/>
            <a:ext cx="9145016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of a </a:t>
            </a:r>
            <a:r>
              <a:rPr lang="en-US" sz="2800" dirty="0" smtClean="0">
                <a:latin typeface="Arial Rounded MT Bold" pitchFamily="34" charset="0"/>
              </a:rPr>
              <a:t>regular tetrahedron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arrangements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exist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exactly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four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716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11778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23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b="1" smtClean="0">
                <a:solidFill>
                  <a:schemeClr val="accent6">
                    <a:lumMod val="75000"/>
                  </a:schemeClr>
                </a:solidFill>
              </a:rPr>
              <a:t>tetrahedron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>
                <a:latin typeface="Arial Rounded MT Bold" pitchFamily="34" charset="0"/>
              </a:rPr>
              <a:t>Coloring</a:t>
            </a:r>
            <a:r>
              <a:rPr lang="hu-HU" sz="3600" b="1">
                <a:latin typeface="Arial Rounded MT Bold" pitchFamily="34" charset="0"/>
              </a:rPr>
              <a:t> </a:t>
            </a:r>
            <a:r>
              <a:rPr lang="hu-HU" sz="3600" b="1" err="1">
                <a:latin typeface="Arial Rounded MT Bold" pitchFamily="34" charset="0"/>
              </a:rPr>
              <a:t>the</a:t>
            </a:r>
            <a:r>
              <a:rPr lang="hu-HU" sz="3600" b="1">
                <a:latin typeface="Arial Rounded MT Bold" pitchFamily="34" charset="0"/>
              </a:rPr>
              <a:t> </a:t>
            </a:r>
            <a:r>
              <a:rPr lang="hu-HU" sz="3600" b="1" err="1">
                <a:latin typeface="Arial Rounded MT Bold" pitchFamily="34" charset="0"/>
              </a:rPr>
              <a:t>faces</a:t>
            </a:r>
            <a:r>
              <a:rPr lang="hu-HU" sz="3600" b="1">
                <a:latin typeface="Arial Rounded MT Bold" pitchFamily="34" charset="0"/>
              </a:rPr>
              <a:t> of </a:t>
            </a:r>
            <a:r>
              <a:rPr lang="hu-HU" sz="3600" b="1" err="1">
                <a:latin typeface="Arial Rounded MT Bold" pitchFamily="34" charset="0"/>
              </a:rPr>
              <a:t>the</a:t>
            </a:r>
            <a:r>
              <a:rPr lang="hu-HU" sz="3600" b="1">
                <a:latin typeface="Arial Rounded MT Bold" pitchFamily="34" charset="0"/>
              </a:rPr>
              <a:t> </a:t>
            </a:r>
            <a:r>
              <a:rPr lang="en-US" sz="3600" b="1">
                <a:latin typeface="Arial Rounded MT Bold" pitchFamily="34" charset="0"/>
              </a:rPr>
              <a:t>tetrahedron </a:t>
            </a:r>
            <a:r>
              <a:rPr lang="hu-HU" sz="3600" b="1" err="1">
                <a:latin typeface="Arial Rounded MT Bold" pitchFamily="34" charset="0"/>
              </a:rPr>
              <a:t>with</a:t>
            </a:r>
            <a:r>
              <a:rPr lang="hu-HU" sz="3600" b="1">
                <a:latin typeface="Arial Rounded MT Bold" pitchFamily="34" charset="0"/>
              </a:rPr>
              <a:t> (</a:t>
            </a:r>
            <a:r>
              <a:rPr lang="hu-HU" sz="3600" b="1" err="1">
                <a:latin typeface="Arial Rounded MT Bold" pitchFamily="34" charset="0"/>
              </a:rPr>
              <a:t>exactly</a:t>
            </a:r>
            <a:r>
              <a:rPr lang="hu-HU" sz="3600" b="1">
                <a:latin typeface="Arial Rounded MT Bold" pitchFamily="34" charset="0"/>
              </a:rPr>
              <a:t>) </a:t>
            </a:r>
            <a:r>
              <a:rPr lang="en-US" sz="3600" b="1">
                <a:latin typeface="Arial Rounded MT Bold" pitchFamily="34" charset="0"/>
              </a:rPr>
              <a:t>four </a:t>
            </a:r>
            <a:r>
              <a:rPr lang="hu-HU" sz="3600" b="1" err="1">
                <a:latin typeface="Arial Rounded MT Bold" pitchFamily="34" charset="0"/>
              </a:rPr>
              <a:t>colors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96" y="3131765"/>
            <a:ext cx="3570988" cy="331236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691606"/>
            <a:ext cx="8448507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Let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us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</a:t>
            </a:r>
            <a:r>
              <a:rPr lang="hu-HU" sz="2800" smtClean="0">
                <a:latin typeface="Arial Rounded MT Bold" pitchFamily="34" charset="0"/>
              </a:rPr>
              <a:t> a </a:t>
            </a:r>
            <a:r>
              <a:rPr lang="hu-HU" sz="2800" err="1" smtClean="0">
                <a:latin typeface="Arial Rounded MT Bold" pitchFamily="34" charset="0"/>
              </a:rPr>
              <a:t>face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en-US" sz="2800" smtClean="0">
                <a:latin typeface="Arial Rounded MT Bold" pitchFamily="34" charset="0"/>
              </a:rPr>
              <a:t>tetrahedron </a:t>
            </a:r>
            <a:r>
              <a:rPr lang="hu-HU" sz="2800" err="1" smtClean="0">
                <a:latin typeface="Arial Rounded MT Bold" pitchFamily="34" charset="0"/>
              </a:rPr>
              <a:t>with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red</a:t>
            </a:r>
            <a:r>
              <a:rPr lang="hu-HU" sz="2800" smtClean="0">
                <a:latin typeface="Arial Rounded MT Bold" pitchFamily="34" charset="0"/>
              </a:rPr>
              <a:t> and fix </a:t>
            </a:r>
            <a:r>
              <a:rPr lang="hu-HU" sz="2800" err="1" smtClean="0">
                <a:latin typeface="Arial Rounded MT Bold" pitchFamily="34" charset="0"/>
              </a:rPr>
              <a:t>it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as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base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it</a:t>
            </a:r>
            <a:r>
              <a:rPr lang="hu-HU" sz="2800" smtClean="0">
                <a:latin typeface="Arial Rounded MT Bold" pitchFamily="34" charset="0"/>
              </a:rPr>
              <a:t>.</a:t>
            </a:r>
            <a:endParaRPr lang="hu-HU" sz="2800">
              <a:latin typeface="Arial Rounded MT Bold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824289" y="3203773"/>
            <a:ext cx="4536504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smtClean="0">
                <a:latin typeface="Arial Rounded MT Bold" pitchFamily="34" charset="0"/>
              </a:rPr>
              <a:t>The other three faces are rotation invariant, so there are only </a:t>
            </a:r>
            <a:r>
              <a:rPr lang="hu-HU" sz="2800" smtClean="0">
                <a:latin typeface="Arial Rounded MT Bold" pitchFamily="34" charset="0"/>
              </a:rPr>
              <a:t>2 </a:t>
            </a:r>
            <a:r>
              <a:rPr lang="hu-HU" sz="2800" err="1" smtClean="0">
                <a:latin typeface="Arial Rounded MT Bold" pitchFamily="34" charset="0"/>
              </a:rPr>
              <a:t>different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colorings</a:t>
            </a:r>
            <a:r>
              <a:rPr lang="hu-HU" sz="2800" smtClean="0">
                <a:latin typeface="Arial Rounded MT Bold" pitchFamily="34" charset="0"/>
              </a:rPr>
              <a:t>.</a:t>
            </a:r>
            <a:endParaRPr lang="hu-HU" sz="28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30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24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oct</a:t>
            </a:r>
            <a:r>
              <a:rPr lang="en-US" sz="1200" b="1" err="1" smtClean="0">
                <a:solidFill>
                  <a:schemeClr val="accent6">
                    <a:lumMod val="75000"/>
                  </a:schemeClr>
                </a:solidFill>
              </a:rPr>
              <a:t>ahedron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dirty="0" err="1" smtClean="0">
                <a:latin typeface="Arial Rounded MT Bold" pitchFamily="34" charset="0"/>
              </a:rPr>
              <a:t>Coloring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the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faces</a:t>
            </a:r>
            <a:r>
              <a:rPr lang="hu-HU" sz="3600" b="1" dirty="0" smtClean="0">
                <a:latin typeface="Arial Rounded MT Bold" pitchFamily="34" charset="0"/>
              </a:rPr>
              <a:t> of </a:t>
            </a:r>
            <a:r>
              <a:rPr lang="hu-HU" sz="3600" b="1" dirty="0" err="1" smtClean="0">
                <a:latin typeface="Arial Rounded MT Bold" pitchFamily="34" charset="0"/>
              </a:rPr>
              <a:t>the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octahedron</a:t>
            </a:r>
            <a:r>
              <a:rPr lang="hu-HU" sz="3600" b="1" dirty="0" smtClean="0">
                <a:latin typeface="Arial Rounded MT Bold" pitchFamily="34" charset="0"/>
              </a:rPr>
              <a:t> (</a:t>
            </a:r>
            <a:r>
              <a:rPr lang="hu-HU" sz="3600" b="1" dirty="0" err="1" smtClean="0">
                <a:latin typeface="Arial Rounded MT Bold" pitchFamily="34" charset="0"/>
              </a:rPr>
              <a:t>exactly</a:t>
            </a:r>
            <a:r>
              <a:rPr lang="hu-HU" sz="3600" b="1" dirty="0" smtClean="0">
                <a:latin typeface="Arial Rounded MT Bold" pitchFamily="34" charset="0"/>
              </a:rPr>
              <a:t>) </a:t>
            </a:r>
            <a:r>
              <a:rPr lang="hu-HU" sz="3600" b="1" dirty="0" err="1" smtClean="0">
                <a:latin typeface="Arial Rounded MT Bold" pitchFamily="34" charset="0"/>
              </a:rPr>
              <a:t>eight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colors</a:t>
            </a:r>
            <a:endParaRPr lang="hu-HU" sz="3600" b="1" dirty="0" smtClean="0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19832" y="1979638"/>
            <a:ext cx="4320479" cy="4320479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of a </a:t>
            </a:r>
            <a:r>
              <a:rPr lang="en-US" sz="2800" dirty="0" smtClean="0">
                <a:latin typeface="Arial Rounded MT Bold" pitchFamily="34" charset="0"/>
              </a:rPr>
              <a:t>regular </a:t>
            </a:r>
            <a:r>
              <a:rPr lang="hu-HU" sz="2800" dirty="0" err="1" smtClean="0">
                <a:latin typeface="Arial Rounded MT Bold" pitchFamily="34" charset="0"/>
              </a:rPr>
              <a:t>octahedron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arrangements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exist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exactly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eight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  <a:endParaRPr lang="hu-HU" sz="2800" dirty="0">
              <a:latin typeface="Arial Rounded MT Bold" pitchFamily="34" charset="0"/>
            </a:endParaRPr>
          </a:p>
        </p:txBody>
      </p:sp>
      <p:pic>
        <p:nvPicPr>
          <p:cNvPr id="2" name="Octahedr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64348" y="2159657"/>
            <a:ext cx="378042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7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11778" y="1619597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25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oct</a:t>
            </a:r>
            <a:r>
              <a:rPr lang="en-US" sz="1200" b="1" err="1" smtClean="0">
                <a:solidFill>
                  <a:schemeClr val="accent6">
                    <a:lumMod val="75000"/>
                  </a:schemeClr>
                </a:solidFill>
              </a:rPr>
              <a:t>ahedron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dirty="0" err="1">
                <a:latin typeface="Arial Rounded MT Bold" pitchFamily="34" charset="0"/>
              </a:rPr>
              <a:t>Coloring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faces</a:t>
            </a:r>
            <a:r>
              <a:rPr lang="hu-HU" sz="3600" b="1" dirty="0">
                <a:latin typeface="Arial Rounded MT Bold" pitchFamily="34" charset="0"/>
              </a:rPr>
              <a:t> of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octahedron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with</a:t>
            </a:r>
            <a:r>
              <a:rPr lang="hu-HU" sz="3600" b="1" dirty="0">
                <a:latin typeface="Arial Rounded MT Bold" pitchFamily="34" charset="0"/>
              </a:rPr>
              <a:t> (</a:t>
            </a:r>
            <a:r>
              <a:rPr lang="hu-HU" sz="3600" b="1" dirty="0" err="1">
                <a:latin typeface="Arial Rounded MT Bold" pitchFamily="34" charset="0"/>
              </a:rPr>
              <a:t>exactly</a:t>
            </a:r>
            <a:r>
              <a:rPr lang="hu-HU" sz="3600" b="1" dirty="0">
                <a:latin typeface="Arial Rounded MT Bold" pitchFamily="34" charset="0"/>
              </a:rPr>
              <a:t>) </a:t>
            </a:r>
            <a:r>
              <a:rPr lang="en-US" sz="3600" b="1" dirty="0">
                <a:latin typeface="Arial Rounded MT Bold" pitchFamily="34" charset="0"/>
              </a:rPr>
              <a:t>four </a:t>
            </a:r>
            <a:r>
              <a:rPr lang="hu-HU" sz="3600" b="1" dirty="0" err="1">
                <a:latin typeface="Arial Rounded MT Bold" pitchFamily="34" charset="0"/>
              </a:rPr>
              <a:t>colors</a:t>
            </a:r>
            <a:endParaRPr lang="hu-HU" sz="3600" b="1" dirty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6" y="3371134"/>
            <a:ext cx="3570988" cy="3145007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691606"/>
            <a:ext cx="8448507" cy="158417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Let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a </a:t>
            </a:r>
            <a:r>
              <a:rPr lang="hu-HU" sz="2800" dirty="0" err="1" smtClean="0">
                <a:latin typeface="Arial Rounded MT Bold" pitchFamily="34" charset="0"/>
              </a:rPr>
              <a:t>face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octahedron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red</a:t>
            </a:r>
            <a:r>
              <a:rPr lang="hu-HU" sz="2800" dirty="0" smtClean="0">
                <a:latin typeface="Arial Rounded MT Bold" pitchFamily="34" charset="0"/>
              </a:rPr>
              <a:t> and fix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base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top of </a:t>
            </a:r>
            <a:r>
              <a:rPr lang="hu-HU" sz="2800" dirty="0" err="1" smtClean="0">
                <a:latin typeface="Arial Rounded MT Bold" pitchFamily="34" charset="0"/>
              </a:rPr>
              <a:t>this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solid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7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, </a:t>
            </a:r>
            <a:r>
              <a:rPr lang="hu-HU" sz="2800" dirty="0" err="1" smtClean="0">
                <a:latin typeface="Arial Rounded MT Bold" pitchFamily="34" charset="0"/>
              </a:rPr>
              <a:t>let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say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is </a:t>
            </a:r>
            <a:r>
              <a:rPr lang="hu-HU" sz="2800" dirty="0" err="1" smtClean="0">
                <a:latin typeface="Arial Rounded MT Bold" pitchFamily="34" charset="0"/>
              </a:rPr>
              <a:t>green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06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630178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26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oct</a:t>
            </a:r>
            <a:r>
              <a:rPr lang="en-US" sz="1200" b="1" err="1" smtClean="0">
                <a:solidFill>
                  <a:schemeClr val="accent6">
                    <a:lumMod val="75000"/>
                  </a:schemeClr>
                </a:solidFill>
              </a:rPr>
              <a:t>ahedron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dirty="0" err="1">
                <a:latin typeface="Arial Rounded MT Bold" pitchFamily="34" charset="0"/>
              </a:rPr>
              <a:t>Coloring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faces</a:t>
            </a:r>
            <a:r>
              <a:rPr lang="hu-HU" sz="3600" b="1" dirty="0">
                <a:latin typeface="Arial Rounded MT Bold" pitchFamily="34" charset="0"/>
              </a:rPr>
              <a:t> of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octahedron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with</a:t>
            </a:r>
            <a:r>
              <a:rPr lang="hu-HU" sz="3600" b="1" dirty="0">
                <a:latin typeface="Arial Rounded MT Bold" pitchFamily="34" charset="0"/>
              </a:rPr>
              <a:t> (</a:t>
            </a:r>
            <a:r>
              <a:rPr lang="hu-HU" sz="3600" b="1" dirty="0" err="1">
                <a:latin typeface="Arial Rounded MT Bold" pitchFamily="34" charset="0"/>
              </a:rPr>
              <a:t>exactly</a:t>
            </a:r>
            <a:r>
              <a:rPr lang="hu-HU" sz="3600" b="1" dirty="0">
                <a:latin typeface="Arial Rounded MT Bold" pitchFamily="34" charset="0"/>
              </a:rPr>
              <a:t>) </a:t>
            </a:r>
            <a:r>
              <a:rPr lang="en-US" sz="3600" b="1" dirty="0">
                <a:latin typeface="Arial Rounded MT Bold" pitchFamily="34" charset="0"/>
              </a:rPr>
              <a:t>four </a:t>
            </a:r>
            <a:r>
              <a:rPr lang="hu-HU" sz="3600" b="1" dirty="0" err="1">
                <a:latin typeface="Arial Rounded MT Bold" pitchFamily="34" charset="0"/>
              </a:rPr>
              <a:t>colors</a:t>
            </a:r>
            <a:endParaRPr lang="hu-HU" sz="3600" b="1" dirty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961432"/>
            <a:ext cx="3600400" cy="355471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907629"/>
            <a:ext cx="8448507" cy="864096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Let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choose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three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a </a:t>
            </a:r>
            <a:r>
              <a:rPr lang="hu-HU" sz="2800" dirty="0" err="1" smtClean="0">
                <a:latin typeface="Arial Rounded MT Bold" pitchFamily="34" charset="0"/>
              </a:rPr>
              <a:t>common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edge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have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endParaRPr lang="hu-HU" sz="2800" dirty="0">
              <a:latin typeface="Arial Rounded MT Bold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32" y="2928937"/>
            <a:ext cx="1866900" cy="850900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596009" y="3907799"/>
            <a:ext cx="5052815" cy="2464325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possibilities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had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divide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by</a:t>
            </a:r>
            <a:r>
              <a:rPr lang="hu-HU" sz="2800" dirty="0" smtClean="0">
                <a:latin typeface="Arial Rounded MT Bold" pitchFamily="34" charset="0"/>
              </a:rPr>
              <a:t> 3 </a:t>
            </a:r>
            <a:r>
              <a:rPr lang="hu-HU" sz="2800" dirty="0" err="1" smtClean="0">
                <a:latin typeface="Arial Rounded MT Bold" pitchFamily="34" charset="0"/>
              </a:rPr>
              <a:t>because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octahedron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indicated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only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base</a:t>
            </a:r>
            <a:r>
              <a:rPr lang="hu-HU" sz="2800" dirty="0" smtClean="0">
                <a:latin typeface="Arial Rounded MT Bold" pitchFamily="34" charset="0"/>
              </a:rPr>
              <a:t> and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top </a:t>
            </a:r>
            <a:r>
              <a:rPr lang="hu-HU" sz="2800" dirty="0" err="1" smtClean="0">
                <a:latin typeface="Arial Rounded MT Bold" pitchFamily="34" charset="0"/>
              </a:rPr>
              <a:t>remains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unchanged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84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630178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27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oct</a:t>
            </a:r>
            <a:r>
              <a:rPr lang="en-US" sz="1200" b="1" err="1" smtClean="0">
                <a:solidFill>
                  <a:schemeClr val="accent6">
                    <a:lumMod val="75000"/>
                  </a:schemeClr>
                </a:solidFill>
              </a:rPr>
              <a:t>ahedron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dirty="0" err="1">
                <a:latin typeface="Arial Rounded MT Bold" pitchFamily="34" charset="0"/>
              </a:rPr>
              <a:t>Coloring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faces</a:t>
            </a:r>
            <a:r>
              <a:rPr lang="hu-HU" sz="3600" b="1" dirty="0">
                <a:latin typeface="Arial Rounded MT Bold" pitchFamily="34" charset="0"/>
              </a:rPr>
              <a:t> of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octahedron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with</a:t>
            </a:r>
            <a:r>
              <a:rPr lang="hu-HU" sz="3600" b="1" dirty="0">
                <a:latin typeface="Arial Rounded MT Bold" pitchFamily="34" charset="0"/>
              </a:rPr>
              <a:t> (</a:t>
            </a:r>
            <a:r>
              <a:rPr lang="hu-HU" sz="3600" b="1" dirty="0" err="1">
                <a:latin typeface="Arial Rounded MT Bold" pitchFamily="34" charset="0"/>
              </a:rPr>
              <a:t>exactly</a:t>
            </a:r>
            <a:r>
              <a:rPr lang="hu-HU" sz="3600" b="1" dirty="0">
                <a:latin typeface="Arial Rounded MT Bold" pitchFamily="34" charset="0"/>
              </a:rPr>
              <a:t>) </a:t>
            </a:r>
            <a:r>
              <a:rPr lang="en-US" sz="3600" b="1" dirty="0">
                <a:latin typeface="Arial Rounded MT Bold" pitchFamily="34" charset="0"/>
              </a:rPr>
              <a:t>four </a:t>
            </a:r>
            <a:r>
              <a:rPr lang="hu-HU" sz="3600" b="1" dirty="0" err="1">
                <a:latin typeface="Arial Rounded MT Bold" pitchFamily="34" charset="0"/>
              </a:rPr>
              <a:t>colors</a:t>
            </a:r>
            <a:endParaRPr lang="hu-HU" sz="3600" b="1" dirty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2961432"/>
            <a:ext cx="3600400" cy="355471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735512" y="1907629"/>
            <a:ext cx="4481264" cy="2862808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The </a:t>
            </a:r>
            <a:r>
              <a:rPr lang="hu-HU" sz="2800" dirty="0" err="1" smtClean="0">
                <a:latin typeface="Arial Rounded MT Bold" pitchFamily="34" charset="0"/>
              </a:rPr>
              <a:t>remaining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three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by</a:t>
            </a:r>
            <a:r>
              <a:rPr lang="hu-HU" sz="2800" dirty="0" smtClean="0">
                <a:latin typeface="Arial Rounded MT Bold" pitchFamily="34" charset="0"/>
              </a:rPr>
              <a:t> 3·2·1 = 6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ways</a:t>
            </a:r>
            <a:r>
              <a:rPr lang="hu-HU" sz="2800" dirty="0" smtClean="0">
                <a:latin typeface="Arial Rounded MT Bold" pitchFamily="34" charset="0"/>
              </a:rPr>
              <a:t>, </a:t>
            </a:r>
            <a:r>
              <a:rPr lang="hu-HU" sz="2800" dirty="0" err="1" smtClean="0">
                <a:latin typeface="Arial Rounded MT Bold" pitchFamily="34" charset="0"/>
              </a:rPr>
              <a:t>so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total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number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colorings</a:t>
            </a:r>
            <a:r>
              <a:rPr lang="hu-HU" sz="2800" dirty="0" smtClean="0">
                <a:latin typeface="Arial Rounded MT Bold" pitchFamily="34" charset="0"/>
              </a:rPr>
              <a:t> is</a:t>
            </a:r>
            <a:endParaRPr lang="hu-HU" sz="2800" dirty="0">
              <a:latin typeface="Arial Rounded MT Bold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912" y="5227637"/>
            <a:ext cx="4787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84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28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football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28187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dirty="0" err="1">
                <a:latin typeface="Arial Rounded MT Bold" pitchFamily="34" charset="0"/>
              </a:rPr>
              <a:t>Coloring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>
                <a:latin typeface="Arial Rounded MT Bold" pitchFamily="34" charset="0"/>
              </a:rPr>
              <a:t>faces</a:t>
            </a:r>
            <a:r>
              <a:rPr lang="hu-HU" sz="3600" b="1" dirty="0">
                <a:latin typeface="Arial Rounded MT Bold" pitchFamily="34" charset="0"/>
              </a:rPr>
              <a:t> of </a:t>
            </a:r>
            <a:r>
              <a:rPr lang="hu-HU" sz="3600" b="1" dirty="0" err="1">
                <a:latin typeface="Arial Rounded MT Bold" pitchFamily="34" charset="0"/>
              </a:rPr>
              <a:t>the</a:t>
            </a:r>
            <a:r>
              <a:rPr lang="hu-HU" sz="3600" b="1" dirty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truncated</a:t>
            </a:r>
            <a:r>
              <a:rPr lang="hu-HU" sz="3600" b="1" dirty="0" smtClean="0">
                <a:latin typeface="Arial Rounded MT Bold" pitchFamily="34" charset="0"/>
              </a:rPr>
              <a:t> </a:t>
            </a:r>
            <a:r>
              <a:rPr lang="hu-HU" sz="3600" b="1" dirty="0" err="1" smtClean="0">
                <a:latin typeface="Arial Rounded MT Bold" pitchFamily="34" charset="0"/>
              </a:rPr>
              <a:t>icosahedron</a:t>
            </a:r>
            <a:endParaRPr lang="hu-HU" sz="3600" b="1" dirty="0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2" y="1798637"/>
            <a:ext cx="2494012" cy="2494012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8269" y="1679029"/>
            <a:ext cx="4922847" cy="2024608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Before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anything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and </a:t>
            </a:r>
            <a:r>
              <a:rPr lang="hu-HU" sz="2800" dirty="0" err="1" smtClean="0">
                <a:latin typeface="Arial Rounded MT Bold" pitchFamily="34" charset="0"/>
              </a:rPr>
              <a:t>what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kind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has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truncated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icosahedron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  <a:endParaRPr lang="hu-HU" sz="2800" dirty="0">
              <a:latin typeface="Arial Rounded MT Bold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73112" y="4694237"/>
            <a:ext cx="8448507" cy="1576536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has 32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, 12 </a:t>
            </a:r>
            <a:r>
              <a:rPr lang="hu-HU" sz="2800" dirty="0" err="1" smtClean="0">
                <a:latin typeface="Arial Rounded MT Bold" pitchFamily="34" charset="0"/>
              </a:rPr>
              <a:t>pentagons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where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icosahedron</a:t>
            </a:r>
            <a:r>
              <a:rPr lang="hu-HU" sz="2800" dirty="0" smtClean="0">
                <a:latin typeface="Arial Rounded MT Bold" pitchFamily="34" charset="0"/>
              </a:rPr>
              <a:t>’s </a:t>
            </a:r>
            <a:r>
              <a:rPr lang="hu-HU" sz="2800" dirty="0" err="1">
                <a:latin typeface="Arial Rounded MT Bold" pitchFamily="34" charset="0"/>
              </a:rPr>
              <a:t>vertices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had </a:t>
            </a:r>
            <a:r>
              <a:rPr lang="hu-HU" sz="2800" dirty="0" err="1" smtClean="0">
                <a:latin typeface="Arial Rounded MT Bold" pitchFamily="34" charset="0"/>
              </a:rPr>
              <a:t>been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originally</a:t>
            </a:r>
            <a:r>
              <a:rPr lang="hu-HU" sz="2800" dirty="0">
                <a:latin typeface="Arial Rounded MT Bold" pitchFamily="34" charset="0"/>
              </a:rPr>
              <a:t> and </a:t>
            </a:r>
            <a:r>
              <a:rPr lang="hu-HU" sz="2800" dirty="0" smtClean="0">
                <a:latin typeface="Arial Rounded MT Bold" pitchFamily="34" charset="0"/>
              </a:rPr>
              <a:t>20 </a:t>
            </a:r>
            <a:r>
              <a:rPr lang="hu-HU" sz="2800" dirty="0" err="1" smtClean="0">
                <a:latin typeface="Arial Rounded MT Bold" pitchFamily="34" charset="0"/>
              </a:rPr>
              <a:t>hexagons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where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icosahedron</a:t>
            </a:r>
            <a:r>
              <a:rPr lang="hu-HU" sz="2800" dirty="0" smtClean="0">
                <a:latin typeface="Arial Rounded MT Bold" pitchFamily="34" charset="0"/>
              </a:rPr>
              <a:t>’s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had </a:t>
            </a:r>
            <a:r>
              <a:rPr lang="hu-HU" sz="2800" dirty="0" err="1" smtClean="0">
                <a:latin typeface="Arial Rounded MT Bold" pitchFamily="34" charset="0"/>
              </a:rPr>
              <a:t>been</a:t>
            </a:r>
            <a:r>
              <a:rPr lang="hu-HU" sz="2800" dirty="0" smtClean="0">
                <a:latin typeface="Arial Rounded MT Bold" pitchFamily="34" charset="0"/>
              </a:rPr>
              <a:t>. The </a:t>
            </a:r>
            <a:r>
              <a:rPr lang="hu-HU" sz="2800" dirty="0" err="1" smtClean="0">
                <a:latin typeface="Arial Rounded MT Bold" pitchFamily="34" charset="0"/>
              </a:rPr>
              <a:t>number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colorings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…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09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29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8" y="2345384"/>
            <a:ext cx="4185882" cy="3882726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016327" y="1832460"/>
            <a:ext cx="4422053" cy="3492388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symmetry</a:t>
            </a:r>
            <a:r>
              <a:rPr lang="hu-HU" sz="2800" dirty="0" smtClean="0">
                <a:latin typeface="Arial Rounded MT Bold" pitchFamily="34" charset="0"/>
              </a:rPr>
              <a:t> has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regular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tetrahedron</a:t>
            </a:r>
            <a:r>
              <a:rPr lang="hu-HU" sz="2800" dirty="0" smtClean="0">
                <a:latin typeface="Arial Rounded MT Bold" pitchFamily="34" charset="0"/>
              </a:rPr>
              <a:t>? 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38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823690" y="1874837"/>
            <a:ext cx="8280000" cy="4320479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4796" y="2390329"/>
            <a:ext cx="7705639" cy="304569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>
                <a:latin typeface="Arial Rounded MT Bold" pitchFamily="34" charset="0"/>
              </a:rPr>
              <a:t>Please write down in a few words what do you think if you hear </a:t>
            </a:r>
            <a:r>
              <a:rPr lang="en-US" sz="2800" dirty="0" smtClean="0">
                <a:solidFill>
                  <a:srgbClr val="C00000"/>
                </a:solidFill>
                <a:latin typeface="Arial Rounded MT Bold" pitchFamily="34" charset="0"/>
              </a:rPr>
              <a:t>generalization</a:t>
            </a:r>
            <a:r>
              <a:rPr lang="en-US" sz="2800" dirty="0" smtClean="0">
                <a:latin typeface="Arial Rounded MT Bold" pitchFamily="34" charset="0"/>
              </a:rPr>
              <a:t>. What is your first impression? How frequent was this phrase used in the school? (I am satisfied with Hungarian but I appreciate if you write it in English.)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smtClean="0">
                <a:latin typeface="Arial Rounded MT Bold" pitchFamily="34" charset="0"/>
              </a:rPr>
              <a:t>The </a:t>
            </a:r>
            <a:r>
              <a:rPr lang="hu-HU" sz="4000" b="1" err="1" smtClean="0">
                <a:latin typeface="Arial Rounded MT Bold" pitchFamily="34" charset="0"/>
              </a:rPr>
              <a:t>question</a:t>
            </a:r>
            <a:endParaRPr lang="hu-HU" sz="40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92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239712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30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9" y="3245239"/>
            <a:ext cx="3416634" cy="3270901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20712" y="1871625"/>
            <a:ext cx="9172575" cy="154817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Let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</a:t>
            </a:r>
            <a:r>
              <a:rPr lang="hu-HU" sz="2800" dirty="0" smtClean="0">
                <a:latin typeface="Arial Rounded MT Bold" pitchFamily="34" charset="0"/>
              </a:rPr>
              <a:t> start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tetrahedron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4 </a:t>
            </a:r>
            <a:r>
              <a:rPr lang="hu-HU" sz="2800" dirty="0" err="1" smtClean="0">
                <a:latin typeface="Arial Rounded MT Bold" pitchFamily="34" charset="0"/>
              </a:rPr>
              <a:t>axes</a:t>
            </a:r>
            <a:r>
              <a:rPr lang="hu-HU" sz="2800" dirty="0" smtClean="0">
                <a:latin typeface="Arial Rounded MT Bold" pitchFamily="34" charset="0"/>
              </a:rPr>
              <a:t> ±120° </a:t>
            </a:r>
            <a:r>
              <a:rPr lang="hu-HU" sz="2800" dirty="0" err="1" smtClean="0">
                <a:latin typeface="Arial Rounded MT Bold" pitchFamily="34" charset="0"/>
              </a:rPr>
              <a:t>alltogether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4·2 </a:t>
            </a:r>
            <a:r>
              <a:rPr lang="hu-HU" sz="2800" dirty="0" smtClean="0">
                <a:latin typeface="Arial Rounded MT Bold" pitchFamily="34" charset="0"/>
              </a:rPr>
              <a:t>= </a:t>
            </a:r>
            <a:r>
              <a:rPr lang="hu-HU" sz="2800" dirty="0" smtClean="0">
                <a:latin typeface="Arial Rounded MT Bold" pitchFamily="34" charset="0"/>
              </a:rPr>
              <a:t>8 </a:t>
            </a:r>
            <a:r>
              <a:rPr lang="hu-HU" sz="2800" dirty="0" err="1" smtClean="0">
                <a:latin typeface="Arial Rounded MT Bold" pitchFamily="34" charset="0"/>
              </a:rPr>
              <a:t>ways</a:t>
            </a:r>
            <a:r>
              <a:rPr lang="hu-HU" sz="2800" dirty="0" smtClean="0">
                <a:latin typeface="Arial Rounded MT Bold" pitchFamily="34" charset="0"/>
              </a:rPr>
              <a:t> + </a:t>
            </a:r>
            <a:r>
              <a:rPr lang="hu-HU" sz="2800" dirty="0">
                <a:latin typeface="Arial Rounded MT Bold" pitchFamily="34" charset="0"/>
              </a:rPr>
              <a:t>3 </a:t>
            </a:r>
            <a:r>
              <a:rPr lang="hu-HU" sz="2800" dirty="0" smtClean="0">
                <a:latin typeface="Arial Rounded MT Bold" pitchFamily="34" charset="0"/>
              </a:rPr>
              <a:t>180°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arond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axes</a:t>
            </a:r>
            <a:r>
              <a:rPr lang="hu-HU" sz="2800" dirty="0" smtClean="0">
                <a:latin typeface="Arial Rounded MT Bold" pitchFamily="34" charset="0"/>
              </a:rPr>
              <a:t> go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midpoints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two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opposite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edge</a:t>
            </a:r>
            <a:r>
              <a:rPr lang="hu-HU" sz="2800" dirty="0" smtClean="0">
                <a:latin typeface="Arial Rounded MT Bold" pitchFamily="34" charset="0"/>
              </a:rPr>
              <a:t> + 1 </a:t>
            </a:r>
            <a:r>
              <a:rPr lang="hu-HU" sz="2800" dirty="0" err="1" smtClean="0">
                <a:latin typeface="Arial Rounded MT Bold" pitchFamily="34" charset="0"/>
              </a:rPr>
              <a:t>identity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endParaRPr lang="hu-HU" sz="2800" dirty="0">
              <a:latin typeface="Arial Rounded MT Bold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97312" y="3629899"/>
            <a:ext cx="5619751" cy="288624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If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distinguish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all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sides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tetrahedron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number</a:t>
            </a:r>
            <a:r>
              <a:rPr lang="hu-HU" sz="2800" dirty="0" smtClean="0">
                <a:latin typeface="Arial Rounded MT Bold" pitchFamily="34" charset="0"/>
              </a:rPr>
              <a:t> is 4! = 24. </a:t>
            </a:r>
            <a:r>
              <a:rPr lang="hu-HU" sz="2800" dirty="0" err="1" smtClean="0">
                <a:latin typeface="Arial Rounded MT Bold" pitchFamily="34" charset="0"/>
              </a:rPr>
              <a:t>But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found</a:t>
            </a:r>
            <a:r>
              <a:rPr lang="hu-HU" sz="2800" dirty="0" smtClean="0">
                <a:latin typeface="Arial Rounded MT Bold" pitchFamily="34" charset="0"/>
              </a:rPr>
              <a:t> 12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symmetry</a:t>
            </a:r>
            <a:r>
              <a:rPr lang="hu-HU" sz="2800" dirty="0" smtClean="0">
                <a:latin typeface="Arial Rounded MT Bold" pitchFamily="34" charset="0"/>
              </a:rPr>
              <a:t>, </a:t>
            </a:r>
            <a:r>
              <a:rPr lang="hu-HU" sz="2800" dirty="0" err="1" smtClean="0">
                <a:latin typeface="Arial Rounded MT Bold" pitchFamily="34" charset="0"/>
              </a:rPr>
              <a:t>so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get</a:t>
            </a:r>
            <a:r>
              <a:rPr lang="hu-HU" sz="2800" dirty="0" smtClean="0">
                <a:latin typeface="Arial Rounded MT Bold" pitchFamily="34" charset="0"/>
              </a:rPr>
              <a:t> 24 / 12 = 2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coloring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13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31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0" y="2431626"/>
            <a:ext cx="4410371" cy="3598775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472360" y="1835621"/>
            <a:ext cx="3888432" cy="38164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>
                <a:latin typeface="Arial Rounded MT Bold" pitchFamily="34" charset="0"/>
              </a:rPr>
              <a:t>How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many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rotation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err="1">
                <a:latin typeface="Arial Rounded MT Bold" pitchFamily="34" charset="0"/>
              </a:rPr>
              <a:t>symmetry</a:t>
            </a:r>
            <a:r>
              <a:rPr lang="hu-HU" sz="2800" dirty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has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? 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4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32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7" y="1701239"/>
            <a:ext cx="3297707" cy="3201888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125912" y="1722437"/>
            <a:ext cx="5595144" cy="25146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Let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continue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3 </a:t>
            </a:r>
            <a:r>
              <a:rPr lang="hu-HU" sz="2800" dirty="0" err="1" smtClean="0">
                <a:latin typeface="Arial Rounded MT Bold" pitchFamily="34" charset="0"/>
              </a:rPr>
              <a:t>axes</a:t>
            </a:r>
            <a:r>
              <a:rPr lang="hu-HU" sz="2800" dirty="0" smtClean="0">
                <a:latin typeface="Arial Rounded MT Bold" pitchFamily="34" charset="0"/>
              </a:rPr>
              <a:t> (</a:t>
            </a:r>
            <a:r>
              <a:rPr lang="hu-HU" sz="2800" dirty="0" err="1" smtClean="0">
                <a:latin typeface="Arial Rounded MT Bold" pitchFamily="34" charset="0"/>
              </a:rPr>
              <a:t>they</a:t>
            </a:r>
            <a:r>
              <a:rPr lang="hu-HU" sz="2800" dirty="0" smtClean="0">
                <a:latin typeface="Arial Rounded MT Bold" pitchFamily="34" charset="0"/>
              </a:rPr>
              <a:t> go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midpoints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opposite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3·</a:t>
            </a:r>
            <a:r>
              <a:rPr lang="hu-HU" sz="2800" dirty="0" err="1" smtClean="0">
                <a:latin typeface="Arial Rounded MT Bold" pitchFamily="34" charset="0"/>
              </a:rPr>
              <a:t>3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= </a:t>
            </a:r>
            <a:r>
              <a:rPr lang="hu-HU" sz="2800" dirty="0" smtClean="0">
                <a:latin typeface="Arial Rounded MT Bold" pitchFamily="34" charset="0"/>
              </a:rPr>
              <a:t>9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ways</a:t>
            </a:r>
            <a:r>
              <a:rPr lang="hu-HU" sz="2800" dirty="0" smtClean="0">
                <a:latin typeface="Arial Rounded MT Bold" pitchFamily="34" charset="0"/>
              </a:rPr>
              <a:t> + 1 </a:t>
            </a:r>
            <a:r>
              <a:rPr lang="hu-HU" sz="2800" dirty="0" err="1" smtClean="0">
                <a:latin typeface="Arial Rounded MT Bold" pitchFamily="34" charset="0"/>
              </a:rPr>
              <a:t>identity</a:t>
            </a:r>
            <a:r>
              <a:rPr lang="hu-HU" sz="2800" dirty="0" smtClean="0">
                <a:latin typeface="Arial Rounded MT Bold" pitchFamily="34" charset="0"/>
              </a:rPr>
              <a:t> = 10. </a:t>
            </a:r>
            <a:endParaRPr lang="hu-HU" sz="2800" dirty="0">
              <a:latin typeface="Arial Rounded MT Bold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73112" y="4846637"/>
            <a:ext cx="8610600" cy="17526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choose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axes</a:t>
            </a:r>
            <a:r>
              <a:rPr lang="hu-HU" sz="2800" dirty="0" smtClean="0">
                <a:latin typeface="Arial Rounded MT Bold" pitchFamily="34" charset="0"/>
              </a:rPr>
              <a:t> go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midpoints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edges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case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tetrahedron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gives</a:t>
            </a:r>
            <a:r>
              <a:rPr lang="hu-HU" sz="2800" dirty="0" smtClean="0">
                <a:latin typeface="Arial Rounded MT Bold" pitchFamily="34" charset="0"/>
              </a:rPr>
              <a:t> 6 more </a:t>
            </a:r>
            <a:r>
              <a:rPr lang="hu-HU" sz="2800" dirty="0" err="1" smtClean="0">
                <a:latin typeface="Arial Rounded MT Bold" pitchFamily="34" charset="0"/>
              </a:rPr>
              <a:t>rotations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451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495053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33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" y="1934332"/>
            <a:ext cx="3800772" cy="2962472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506912" y="1679029"/>
            <a:ext cx="5137944" cy="3548608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There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4 more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axis</a:t>
            </a:r>
            <a:r>
              <a:rPr lang="hu-HU" sz="2800" dirty="0" smtClean="0">
                <a:latin typeface="Arial Rounded MT Bold" pitchFamily="34" charset="0"/>
              </a:rPr>
              <a:t>: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diagonals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means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4·2 </a:t>
            </a:r>
            <a:r>
              <a:rPr lang="hu-HU" sz="2800" dirty="0" smtClean="0">
                <a:latin typeface="Arial Rounded MT Bold" pitchFamily="34" charset="0"/>
              </a:rPr>
              <a:t>= </a:t>
            </a:r>
            <a:r>
              <a:rPr lang="hu-HU" sz="2800" dirty="0" smtClean="0">
                <a:latin typeface="Arial Rounded MT Bold" pitchFamily="34" charset="0"/>
              </a:rPr>
              <a:t>8 </a:t>
            </a:r>
            <a:r>
              <a:rPr lang="hu-HU" sz="2800" dirty="0" smtClean="0">
                <a:latin typeface="Arial Rounded MT Bold" pitchFamily="34" charset="0"/>
              </a:rPr>
              <a:t>more </a:t>
            </a:r>
            <a:r>
              <a:rPr lang="hu-HU" sz="2800" dirty="0" err="1" smtClean="0">
                <a:latin typeface="Arial Rounded MT Bold" pitchFamily="34" charset="0"/>
              </a:rPr>
              <a:t>rotatations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smtClean="0">
                <a:latin typeface="Arial Rounded MT Bold" pitchFamily="34" charset="0"/>
              </a:rPr>
              <a:t/>
            </a:r>
            <a:br>
              <a:rPr lang="hu-HU" sz="2800" dirty="0" smtClean="0">
                <a:latin typeface="Arial Rounded MT Bold" pitchFamily="34" charset="0"/>
              </a:rPr>
            </a:br>
            <a:r>
              <a:rPr lang="hu-HU" sz="2800" dirty="0" err="1" smtClean="0">
                <a:latin typeface="Arial Rounded MT Bold" pitchFamily="34" charset="0"/>
              </a:rPr>
              <a:t>If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sum </a:t>
            </a:r>
            <a:r>
              <a:rPr lang="hu-HU" sz="2800" dirty="0" err="1" smtClean="0">
                <a:latin typeface="Arial Rounded MT Bold" pitchFamily="34" charset="0"/>
              </a:rPr>
              <a:t>up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10+6+8=24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. (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will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not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prove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that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these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rotations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give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whole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group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but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be </a:t>
            </a:r>
            <a:r>
              <a:rPr lang="hu-HU" sz="2800" dirty="0" err="1" smtClean="0">
                <a:latin typeface="Arial Rounded MT Bold" pitchFamily="34" charset="0"/>
              </a:rPr>
              <a:t>checked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easily</a:t>
            </a:r>
            <a:r>
              <a:rPr lang="hu-HU" sz="2800" dirty="0" smtClean="0">
                <a:latin typeface="Arial Rounded MT Bold" pitchFamily="34" charset="0"/>
              </a:rPr>
              <a:t>.)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29941" y="5456237"/>
            <a:ext cx="8887121" cy="11430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If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distinguish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is </a:t>
            </a:r>
            <a:r>
              <a:rPr lang="hu-HU" sz="2800" dirty="0" err="1" smtClean="0">
                <a:latin typeface="Arial Rounded MT Bold" pitchFamily="34" charset="0"/>
              </a:rPr>
              <a:t>colorable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in</a:t>
            </a:r>
            <a:r>
              <a:rPr lang="hu-HU" sz="2800" dirty="0" smtClean="0">
                <a:latin typeface="Arial Rounded MT Bold" pitchFamily="34" charset="0"/>
              </a:rPr>
              <a:t> 6! = 720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ways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720 / 24 = 30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73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34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2512205"/>
            <a:ext cx="4212869" cy="3437617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079489" y="1907629"/>
            <a:ext cx="4641567" cy="460851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The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symmtries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octahedron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identical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 </a:t>
            </a:r>
            <a:r>
              <a:rPr lang="hu-HU" sz="2800" dirty="0" err="1" smtClean="0">
                <a:latin typeface="Arial Rounded MT Bold" pitchFamily="34" charset="0"/>
              </a:rPr>
              <a:t>symmtries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.  </a:t>
            </a:r>
          </a:p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But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have</a:t>
            </a:r>
            <a:r>
              <a:rPr lang="hu-HU" sz="2800" dirty="0" smtClean="0">
                <a:latin typeface="Arial Rounded MT Bold" pitchFamily="34" charset="0"/>
              </a:rPr>
              <a:t> 8! = 40320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ways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8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, and </a:t>
            </a:r>
          </a:p>
          <a:p>
            <a:pPr algn="ctr">
              <a:lnSpc>
                <a:spcPct val="150000"/>
              </a:lnSpc>
            </a:pPr>
            <a:r>
              <a:rPr lang="hu-HU" sz="2800" dirty="0" smtClean="0">
                <a:latin typeface="Arial Rounded MT Bold" pitchFamily="34" charset="0"/>
              </a:rPr>
              <a:t>40320 / 24 = 1680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8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35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91840" y="1907629"/>
            <a:ext cx="8929217" cy="1948408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Let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</a:t>
            </a:r>
            <a:r>
              <a:rPr lang="hu-HU" sz="2800" dirty="0" smtClean="0">
                <a:latin typeface="Arial Rounded MT Bold" pitchFamily="34" charset="0"/>
              </a:rPr>
              <a:t> go back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truncated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icosahedron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well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known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football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symmetry</a:t>
            </a:r>
            <a:r>
              <a:rPr lang="hu-HU" sz="2800" dirty="0" smtClean="0">
                <a:latin typeface="Arial Rounded MT Bold" pitchFamily="34" charset="0"/>
              </a:rPr>
              <a:t> has </a:t>
            </a:r>
            <a:r>
              <a:rPr lang="hu-HU" sz="2800" dirty="0" err="1" smtClean="0">
                <a:latin typeface="Arial Rounded MT Bold" pitchFamily="34" charset="0"/>
              </a:rPr>
              <a:t>this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solid</a:t>
            </a:r>
            <a:r>
              <a:rPr lang="hu-HU" sz="2800" dirty="0" smtClean="0">
                <a:latin typeface="Arial Rounded MT Bold" pitchFamily="34" charset="0"/>
              </a:rPr>
              <a:t>?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4618037"/>
            <a:ext cx="1718809" cy="17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6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794E-6 -0.00693 C 0.01291 -0.01154 0.0595 -0.01595 0.07619 -0.01595 C 0.17913 -0.01595 0.28522 0.05606 0.28522 0.12828 C 0.28522 0.09175 0.33842 0.05606 0.38801 0.05606 C 0.44137 0.05606 0.49095 0.09238 0.49095 0.12828 C 0.49095 0.11023 0.51755 0.09175 0.54431 0.09175 C 0.57091 0.09175 0.59752 0.10981 0.59752 0.12828 C 0.59752 0.11905 0.61058 0.11023 0.62412 0.11023 C 0.63718 0.11023 0.65088 0.11947 0.65088 0.12828 C 0.65088 0.12366 0.65764 0.11905 0.66394 0.11905 C 0.66709 0.11905 0.67701 0.12366 0.67701 0.12828 C 0.67701 0.12597 0.68015 0.12366 0.68377 0.12366 C 0.68377 0.12408 0.69054 0.12597 0.69054 0.12828 C 0.69054 0.12702 0.69054 0.12597 0.69369 0.12597 C 0.69369 0.12639 0.69684 0.12702 0.69684 0.12828 C 0.69684 0.12765 0.69684 0.12702 0.69684 0.12639 C 0.69999 0.12639 0.69999 0.12702 0.69999 0.12765 C 0.70313 0.12765 0.70313 0.12702 0.70313 0.12639 C 0.70628 0.12639 0.70628 0.12702 0.70628 0.1276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6" y="6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36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Symmetry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Symmetry</a:t>
            </a:r>
            <a:endParaRPr lang="hu-HU" sz="3600" b="1">
              <a:latin typeface="Arial Rounded MT Bold" pitchFamily="34" charset="0"/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99" y="4931965"/>
            <a:ext cx="1718809" cy="1718809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2209" y="1907629"/>
            <a:ext cx="8454567" cy="417646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move</a:t>
            </a:r>
            <a:r>
              <a:rPr lang="hu-HU" sz="2800" dirty="0" smtClean="0">
                <a:latin typeface="Arial Rounded MT Bold" pitchFamily="34" charset="0"/>
              </a:rPr>
              <a:t> a pentagon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other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pentagon</a:t>
            </a:r>
            <a:r>
              <a:rPr lang="hu-HU" sz="2800" dirty="0" smtClean="0">
                <a:latin typeface="Arial Rounded MT Bold" pitchFamily="34" charset="0"/>
              </a:rPr>
              <a:t> (12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) and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spin a pentagon 5 </a:t>
            </a:r>
            <a:r>
              <a:rPr lang="hu-HU" sz="2800" dirty="0" err="1" smtClean="0">
                <a:latin typeface="Arial Rounded MT Bold" pitchFamily="34" charset="0"/>
              </a:rPr>
              <a:t>times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its</a:t>
            </a:r>
            <a:r>
              <a:rPr lang="hu-HU" sz="2800" dirty="0" smtClean="0">
                <a:latin typeface="Arial Rounded MT Bold" pitchFamily="34" charset="0"/>
              </a:rPr>
              <a:t> center.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gives</a:t>
            </a:r>
            <a:r>
              <a:rPr lang="hu-HU" sz="2800" dirty="0" smtClean="0">
                <a:latin typeface="Arial Rounded MT Bold" pitchFamily="34" charset="0"/>
              </a:rPr>
              <a:t> 60 </a:t>
            </a:r>
            <a:r>
              <a:rPr lang="hu-HU" sz="2800" dirty="0" err="1" smtClean="0">
                <a:latin typeface="Arial Rounded MT Bold" pitchFamily="34" charset="0"/>
              </a:rPr>
              <a:t>rotations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endParaRPr lang="hu-HU" sz="28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other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hand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see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hexagons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well</a:t>
            </a:r>
            <a:r>
              <a:rPr lang="hu-HU" sz="2800" dirty="0" smtClean="0">
                <a:latin typeface="Arial Rounded MT Bold" pitchFamily="34" charset="0"/>
              </a:rPr>
              <a:t>. </a:t>
            </a:r>
            <a:r>
              <a:rPr lang="hu-HU" sz="2800" dirty="0" err="1" smtClean="0">
                <a:latin typeface="Arial Rounded MT Bold" pitchFamily="34" charset="0"/>
              </a:rPr>
              <a:t>Every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hexagon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move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other</a:t>
            </a:r>
            <a:r>
              <a:rPr lang="hu-HU" sz="2800" dirty="0" smtClean="0">
                <a:latin typeface="Arial Rounded MT Bold" pitchFamily="34" charset="0"/>
              </a:rPr>
              <a:t> (20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) and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can</a:t>
            </a:r>
            <a:r>
              <a:rPr lang="hu-HU" sz="2800" dirty="0" smtClean="0">
                <a:latin typeface="Arial Rounded MT Bold" pitchFamily="34" charset="0"/>
              </a:rPr>
              <a:t> spin a </a:t>
            </a:r>
            <a:r>
              <a:rPr lang="hu-HU" sz="2800" dirty="0" err="1" smtClean="0">
                <a:latin typeface="Arial Rounded MT Bold" pitchFamily="34" charset="0"/>
              </a:rPr>
              <a:t>hexagon</a:t>
            </a:r>
            <a:r>
              <a:rPr lang="hu-HU" sz="2800" dirty="0" smtClean="0">
                <a:latin typeface="Arial Rounded MT Bold" pitchFamily="34" charset="0"/>
              </a:rPr>
              <a:t> 6 </a:t>
            </a:r>
            <a:r>
              <a:rPr lang="hu-HU" sz="2800" dirty="0" err="1" smtClean="0">
                <a:latin typeface="Arial Rounded MT Bold" pitchFamily="34" charset="0"/>
              </a:rPr>
              <a:t>times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its</a:t>
            </a:r>
            <a:r>
              <a:rPr lang="hu-HU" sz="2800" dirty="0" smtClean="0">
                <a:latin typeface="Arial Rounded MT Bold" pitchFamily="34" charset="0"/>
              </a:rPr>
              <a:t> center. </a:t>
            </a:r>
            <a:r>
              <a:rPr lang="hu-HU" sz="2800" dirty="0" err="1" smtClean="0">
                <a:latin typeface="Arial Rounded MT Bold" pitchFamily="34" charset="0"/>
              </a:rPr>
              <a:t>It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gives</a:t>
            </a:r>
            <a:r>
              <a:rPr lang="hu-HU" sz="2800" dirty="0" smtClean="0">
                <a:latin typeface="Arial Rounded MT Bold" pitchFamily="34" charset="0"/>
              </a:rPr>
              <a:t> 120 </a:t>
            </a:r>
            <a:r>
              <a:rPr lang="hu-HU" sz="2800" dirty="0" err="1" smtClean="0">
                <a:latin typeface="Arial Rounded MT Bold" pitchFamily="34" charset="0"/>
              </a:rPr>
              <a:t>rotations</a:t>
            </a:r>
            <a:r>
              <a:rPr lang="hu-HU" sz="2800" dirty="0" smtClean="0">
                <a:latin typeface="Arial Rounded MT Bold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hu-HU" sz="2800" dirty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Is </a:t>
            </a:r>
            <a:r>
              <a:rPr lang="hu-HU" sz="2800" dirty="0" err="1" smtClean="0">
                <a:latin typeface="Arial Rounded MT Bold" pitchFamily="34" charset="0"/>
              </a:rPr>
              <a:t>there</a:t>
            </a:r>
            <a:r>
              <a:rPr lang="hu-HU" sz="2800" dirty="0" smtClean="0">
                <a:latin typeface="Arial Rounded MT Bold" pitchFamily="34" charset="0"/>
              </a:rPr>
              <a:t> a </a:t>
            </a:r>
            <a:r>
              <a:rPr lang="hu-HU" sz="2800" dirty="0" err="1" smtClean="0">
                <a:latin typeface="Arial Rounded MT Bold" pitchFamily="34" charset="0"/>
              </a:rPr>
              <a:t>problem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somewhere</a:t>
            </a:r>
            <a:r>
              <a:rPr lang="hu-HU" sz="2800" dirty="0" smtClean="0">
                <a:latin typeface="Arial Rounded MT Bold" pitchFamily="34" charset="0"/>
              </a:rPr>
              <a:t>? 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29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37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Summa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err="1" smtClean="0">
                <a:latin typeface="Arial Rounded MT Bold" pitchFamily="34" charset="0"/>
              </a:rPr>
              <a:t>Summarize</a:t>
            </a:r>
            <a:endParaRPr lang="hu-HU" sz="3600" b="1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3691" y="1907629"/>
            <a:ext cx="8249069" cy="20162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endParaRPr lang="hu-HU" sz="2800">
              <a:latin typeface="Arial Rounded MT Bold" pitchFamily="3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15821"/>
              </p:ext>
            </p:extLst>
          </p:nvPr>
        </p:nvGraphicFramePr>
        <p:xfrm>
          <a:off x="891793" y="1874837"/>
          <a:ext cx="8180968" cy="378100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43519"/>
                <a:gridCol w="1219200"/>
                <a:gridCol w="1905000"/>
                <a:gridCol w="281324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hu-HU" sz="2400" err="1" smtClean="0">
                          <a:latin typeface="Arial Rounded MT Bold" pitchFamily="34" charset="0"/>
                        </a:rPr>
                        <a:t>Solid</a:t>
                      </a:r>
                      <a:endParaRPr lang="hu-HU" sz="2400">
                        <a:solidFill>
                          <a:srgbClr val="C00000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err="1" smtClean="0">
                          <a:latin typeface="Arial Rounded MT Bold" pitchFamily="34" charset="0"/>
                        </a:rPr>
                        <a:t>Faces</a:t>
                      </a:r>
                      <a:endParaRPr lang="hu-HU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#</a:t>
                      </a:r>
                      <a:r>
                        <a:rPr lang="hu-HU" sz="2400" err="1" smtClean="0">
                          <a:latin typeface="Arial Rounded MT Bold" pitchFamily="34" charset="0"/>
                        </a:rPr>
                        <a:t>Symmetry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err="1" smtClean="0">
                          <a:latin typeface="Arial Rounded MT Bold" pitchFamily="34" charset="0"/>
                        </a:rPr>
                        <a:t>Coloring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 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hu-HU" sz="2400" err="1" smtClean="0">
                          <a:latin typeface="Arial Rounded MT Bold" pitchFamily="34" charset="0"/>
                        </a:rPr>
                        <a:t>tetrahedron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4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12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4! / 12 = 2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hu-HU" sz="2400" err="1" smtClean="0">
                          <a:latin typeface="Arial Rounded MT Bold" pitchFamily="34" charset="0"/>
                        </a:rPr>
                        <a:t>cube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6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24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6!</a:t>
                      </a:r>
                      <a:r>
                        <a:rPr lang="hu-HU" sz="2400" baseline="0" smtClean="0">
                          <a:latin typeface="Arial Rounded MT Bold" pitchFamily="34" charset="0"/>
                        </a:rPr>
                        <a:t> / 24 = 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30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hu-HU" sz="2400" err="1" smtClean="0">
                          <a:latin typeface="Arial Rounded MT Bold" pitchFamily="34" charset="0"/>
                        </a:rPr>
                        <a:t>octahedron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8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24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8! / 24 = 1680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hu-HU" sz="2400" smtClean="0">
                          <a:latin typeface="Arial Rounded MT Bold" pitchFamily="34" charset="0"/>
                        </a:rPr>
                        <a:t>Football (</a:t>
                      </a:r>
                      <a:r>
                        <a:rPr lang="hu-HU" sz="2400" err="1" smtClean="0">
                          <a:latin typeface="Arial Rounded MT Bold" pitchFamily="34" charset="0"/>
                        </a:rPr>
                        <a:t>truncated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hu-HU" sz="2400" err="1" smtClean="0">
                          <a:latin typeface="Arial Rounded MT Bold" pitchFamily="34" charset="0"/>
                        </a:rPr>
                        <a:t>icosahedron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 )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32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60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32! / 60 ≈ 4,</a:t>
                      </a:r>
                      <a:r>
                        <a:rPr lang="hu-HU" sz="2400" err="1" smtClean="0">
                          <a:latin typeface="Arial Rounded MT Bold" pitchFamily="34" charset="0"/>
                        </a:rPr>
                        <a:t>4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·10</a:t>
                      </a:r>
                      <a:r>
                        <a:rPr lang="hu-HU" sz="2400" baseline="30000" smtClean="0">
                          <a:latin typeface="Arial Rounded MT Bold" pitchFamily="34" charset="0"/>
                        </a:rPr>
                        <a:t>33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 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2" y="587687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6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38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smtClean="0">
                <a:latin typeface="Arial Rounded MT Bold" pitchFamily="34" charset="0"/>
              </a:rPr>
              <a:t>Outlook</a:t>
            </a:r>
            <a:endParaRPr lang="hu-HU" sz="3600" b="1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3691" y="1907629"/>
            <a:ext cx="8249069" cy="20162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endParaRPr lang="hu-HU" sz="2800">
              <a:latin typeface="Arial Rounded MT Bold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21515" y="1871625"/>
            <a:ext cx="8151245" cy="460851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The </a:t>
            </a:r>
            <a:r>
              <a:rPr lang="hu-HU" sz="2800" dirty="0" err="1" smtClean="0">
                <a:latin typeface="Arial Rounded MT Bold" pitchFamily="34" charset="0"/>
              </a:rPr>
              <a:t>problem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becomes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really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high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level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if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you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ask</a:t>
            </a:r>
            <a:r>
              <a:rPr lang="hu-HU" sz="2800" dirty="0" smtClean="0">
                <a:latin typeface="Arial Rounded MT Bold" pitchFamily="34" charset="0"/>
              </a:rPr>
              <a:t>: </a:t>
            </a:r>
            <a:r>
              <a:rPr lang="hu-HU" sz="2800" dirty="0" err="1" smtClean="0">
                <a:latin typeface="Arial Rounded MT Bold" pitchFamily="34" charset="0"/>
              </a:rPr>
              <a:t>How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many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different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colorings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exist</a:t>
            </a:r>
            <a:r>
              <a:rPr lang="hu-HU" sz="2800" dirty="0" smtClean="0">
                <a:latin typeface="Arial Rounded MT Bold" pitchFamily="34" charset="0"/>
              </a:rPr>
              <a:t> of a </a:t>
            </a:r>
            <a:r>
              <a:rPr lang="hu-HU" sz="2800" dirty="0" err="1" smtClean="0">
                <a:latin typeface="Arial Rounded MT Bold" pitchFamily="34" charset="0"/>
              </a:rPr>
              <a:t>cube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maximum 3-4-</a:t>
            </a:r>
            <a:r>
              <a:rPr lang="hu-HU" sz="2800" i="1" dirty="0" smtClean="0">
                <a:latin typeface="Arial Rounded MT Bold" pitchFamily="34" charset="0"/>
              </a:rPr>
              <a:t>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. The </a:t>
            </a:r>
            <a:r>
              <a:rPr lang="hu-HU" sz="2800" dirty="0" err="1" smtClean="0">
                <a:latin typeface="Arial Rounded MT Bold" pitchFamily="34" charset="0"/>
              </a:rPr>
              <a:t>questions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solvable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but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would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need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intensive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usage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group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theory</a:t>
            </a:r>
            <a:r>
              <a:rPr lang="hu-HU" sz="2800" dirty="0" smtClean="0">
                <a:latin typeface="Arial Rounded MT Bold" pitchFamily="34" charset="0"/>
              </a:rPr>
              <a:t> (</a:t>
            </a:r>
            <a:r>
              <a:rPr lang="hu-HU" sz="2800" dirty="0" err="1" smtClean="0">
                <a:latin typeface="Arial Rounded MT Bold" pitchFamily="34" charset="0"/>
              </a:rPr>
              <a:t>Burnside-lemma</a:t>
            </a:r>
            <a:r>
              <a:rPr lang="hu-HU" sz="2800" dirty="0" smtClean="0">
                <a:latin typeface="Arial Rounded MT Bold" pitchFamily="34" charset="0"/>
              </a:rPr>
              <a:t> and/</a:t>
            </a:r>
            <a:r>
              <a:rPr lang="hu-HU" sz="2800" dirty="0" err="1" smtClean="0">
                <a:latin typeface="Arial Rounded MT Bold" pitchFamily="34" charset="0"/>
              </a:rPr>
              <a:t>or</a:t>
            </a:r>
            <a:r>
              <a:rPr lang="hu-HU" sz="2800" dirty="0" smtClean="0">
                <a:latin typeface="Arial Rounded MT Bold" pitchFamily="34" charset="0"/>
              </a:rPr>
              <a:t> Pólya </a:t>
            </a:r>
            <a:r>
              <a:rPr lang="hu-HU" sz="2800" dirty="0" err="1" smtClean="0">
                <a:latin typeface="Arial Rounded MT Bold" pitchFamily="34" charset="0"/>
              </a:rPr>
              <a:t>counting</a:t>
            </a:r>
            <a:r>
              <a:rPr lang="hu-HU" sz="2800" dirty="0" smtClean="0">
                <a:latin typeface="Arial Rounded MT Bold" pitchFamily="34" charset="0"/>
              </a:rPr>
              <a:t>). </a:t>
            </a:r>
            <a:endParaRPr lang="hu-HU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39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547589"/>
            <a:ext cx="9361487" cy="5256584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39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53947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smtClean="0">
                <a:latin typeface="Arial Rounded MT Bold" pitchFamily="34" charset="0"/>
              </a:rPr>
              <a:t>Outlook</a:t>
            </a:r>
            <a:endParaRPr lang="hu-HU" sz="3600" b="1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3691" y="1907629"/>
            <a:ext cx="8249069" cy="20162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endParaRPr lang="hu-HU" sz="2800">
              <a:latin typeface="Arial Rounded MT Bold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96912" y="2332037"/>
            <a:ext cx="8458199" cy="22860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Let</a:t>
            </a:r>
            <a:r>
              <a:rPr lang="hu-HU" sz="2800" smtClean="0">
                <a:latin typeface="Arial Rounded MT Bold" pitchFamily="34" charset="0"/>
              </a:rPr>
              <a:t> G a </a:t>
            </a:r>
            <a:r>
              <a:rPr lang="hu-HU" sz="2800" err="1" smtClean="0">
                <a:latin typeface="Arial Rounded MT Bold" pitchFamily="34" charset="0"/>
              </a:rPr>
              <a:t>finite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group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which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operates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on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elements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X </a:t>
            </a:r>
            <a:r>
              <a:rPr lang="hu-HU" sz="2800" err="1" smtClean="0">
                <a:latin typeface="Arial Rounded MT Bold" pitchFamily="34" charset="0"/>
              </a:rPr>
              <a:t>set</a:t>
            </a:r>
            <a:r>
              <a:rPr lang="hu-HU" sz="2800" smtClean="0">
                <a:latin typeface="Arial Rounded MT Bold" pitchFamily="34" charset="0"/>
              </a:rPr>
              <a:t>. </a:t>
            </a:r>
            <a:r>
              <a:rPr lang="hu-HU" sz="2800" err="1" smtClean="0">
                <a:latin typeface="Arial Rounded MT Bold" pitchFamily="34" charset="0"/>
              </a:rPr>
              <a:t>Let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i="1" smtClean="0">
                <a:latin typeface="Arial Rounded MT Bold" pitchFamily="34" charset="0"/>
              </a:rPr>
              <a:t>x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smtClean="0">
                <a:latin typeface="Arial Rounded MT Bold" pitchFamily="34" charset="0"/>
                <a:sym typeface="Symbol"/>
              </a:rPr>
              <a:t> </a:t>
            </a:r>
            <a:r>
              <a:rPr lang="hu-HU" sz="2800" err="1" smtClean="0">
                <a:latin typeface="Arial Rounded MT Bold" pitchFamily="34" charset="0"/>
              </a:rPr>
              <a:t>X</a:t>
            </a:r>
            <a:r>
              <a:rPr lang="hu-HU" sz="2800" smtClean="0">
                <a:latin typeface="Arial Rounded MT Bold" pitchFamily="34" charset="0"/>
              </a:rPr>
              <a:t>  and </a:t>
            </a:r>
            <a:r>
              <a:rPr lang="hu-HU" sz="2800" i="1" err="1" smtClean="0">
                <a:latin typeface="Arial Rounded MT Bold" pitchFamily="34" charset="0"/>
              </a:rPr>
              <a:t>x</a:t>
            </a:r>
            <a:r>
              <a:rPr lang="hu-HU" sz="2800" i="1" baseline="30000" err="1" smtClean="0">
                <a:latin typeface="Arial Rounded MT Bold" pitchFamily="34" charset="0"/>
              </a:rPr>
              <a:t>g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those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elements</a:t>
            </a:r>
            <a:r>
              <a:rPr lang="hu-HU" sz="2800" smtClean="0">
                <a:latin typeface="Arial Rounded MT Bold" pitchFamily="34" charset="0"/>
              </a:rPr>
              <a:t> of X </a:t>
            </a:r>
            <a:r>
              <a:rPr lang="hu-HU" sz="2800" err="1" smtClean="0">
                <a:latin typeface="Arial Rounded MT Bold" pitchFamily="34" charset="0"/>
              </a:rPr>
              <a:t>where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i="1" err="1" smtClean="0">
                <a:latin typeface="Arial Rounded MT Bold" pitchFamily="34" charset="0"/>
              </a:rPr>
              <a:t>x</a:t>
            </a:r>
            <a:r>
              <a:rPr lang="hu-HU" sz="2800" smtClean="0">
                <a:latin typeface="Arial Rounded MT Bold" pitchFamily="34" charset="0"/>
              </a:rPr>
              <a:t> is fixed </a:t>
            </a:r>
            <a:r>
              <a:rPr lang="hu-HU" sz="2800" err="1" smtClean="0">
                <a:latin typeface="Arial Rounded MT Bold" pitchFamily="34" charset="0"/>
              </a:rPr>
              <a:t>by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i="1" smtClean="0">
                <a:latin typeface="Arial Rounded MT Bold" pitchFamily="34" charset="0"/>
              </a:rPr>
              <a:t>g</a:t>
            </a:r>
            <a:r>
              <a:rPr lang="hu-HU" sz="2800" smtClean="0">
                <a:latin typeface="Arial Rounded MT Bold" pitchFamily="34" charset="0"/>
              </a:rPr>
              <a:t>. The </a:t>
            </a:r>
            <a:r>
              <a:rPr lang="hu-HU" sz="2800" err="1" smtClean="0">
                <a:latin typeface="Arial Rounded MT Bold" pitchFamily="34" charset="0"/>
              </a:rPr>
              <a:t>number</a:t>
            </a:r>
            <a:r>
              <a:rPr lang="hu-HU" sz="2800" smtClean="0">
                <a:latin typeface="Arial Rounded MT Bold" pitchFamily="34" charset="0"/>
              </a:rPr>
              <a:t> of </a:t>
            </a:r>
            <a:r>
              <a:rPr lang="hu-HU" sz="2800" err="1" smtClean="0">
                <a:latin typeface="Arial Rounded MT Bold" pitchFamily="34" charset="0"/>
              </a:rPr>
              <a:t>orbits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denoted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by</a:t>
            </a:r>
            <a:r>
              <a:rPr lang="hu-HU" sz="2800" smtClean="0">
                <a:latin typeface="Arial Rounded MT Bold" pitchFamily="34" charset="0"/>
              </a:rPr>
              <a:t> | X / G |.</a:t>
            </a:r>
          </a:p>
          <a:p>
            <a:pPr>
              <a:lnSpc>
                <a:spcPct val="100000"/>
              </a:lnSpc>
            </a:pPr>
            <a:endParaRPr lang="hu-HU" sz="280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endParaRPr lang="hu-HU" sz="2800" smtClean="0">
              <a:latin typeface="Arial Rounded MT Bold" pitchFamily="34" charset="0"/>
            </a:endParaRPr>
          </a:p>
        </p:txBody>
      </p:sp>
      <p:pic>
        <p:nvPicPr>
          <p:cNvPr id="18" name="Kép 17" descr="CME2012_1_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912" y="4922837"/>
            <a:ext cx="40005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9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823690" y="1835622"/>
            <a:ext cx="8280000" cy="4320479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4796" y="2123653"/>
            <a:ext cx="7705639" cy="38164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1" dirty="0"/>
              <a:t>”Generalization is when we have facts about something, which </a:t>
            </a:r>
            <a:r>
              <a:rPr lang="hu-HU" sz="2800" i="1" dirty="0" smtClean="0"/>
              <a:t>is </a:t>
            </a:r>
            <a:r>
              <a:rPr lang="en-US" sz="2800" i="1" dirty="0" smtClean="0"/>
              <a:t>true</a:t>
            </a:r>
            <a:r>
              <a:rPr lang="hu-HU" sz="2800" i="1" dirty="0" smtClean="0"/>
              <a:t> </a:t>
            </a:r>
            <a:r>
              <a:rPr lang="en-US" sz="2800" i="1" dirty="0" smtClean="0"/>
              <a:t>and </a:t>
            </a:r>
            <a:r>
              <a:rPr lang="en-US" sz="2800" i="1" dirty="0"/>
              <a:t>we make assumptions about other things with the same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properties. Like 4 and 6 is divisible by 2 we can generalize </a:t>
            </a:r>
            <a:r>
              <a:rPr lang="en-US" sz="2800" i="1" dirty="0" smtClean="0"/>
              <a:t>this</a:t>
            </a:r>
            <a:r>
              <a:rPr lang="hu-HU" sz="2800" i="1" dirty="0" smtClean="0"/>
              <a:t> </a:t>
            </a:r>
            <a:r>
              <a:rPr lang="en-US" sz="2800" i="1" dirty="0" smtClean="0"/>
              <a:t>information </a:t>
            </a:r>
            <a:r>
              <a:rPr lang="en-US" sz="2800" i="1" dirty="0"/>
              <a:t>to even number divisibility. In school we didn’t use </a:t>
            </a:r>
            <a:r>
              <a:rPr lang="en-US" sz="2800" i="1" dirty="0" smtClean="0"/>
              <a:t>this</a:t>
            </a:r>
            <a:r>
              <a:rPr lang="hu-HU" sz="2800" i="1" dirty="0" smtClean="0"/>
              <a:t> </a:t>
            </a:r>
            <a:r>
              <a:rPr lang="en-US" sz="2800" i="1" dirty="0" smtClean="0"/>
              <a:t>phrase </a:t>
            </a:r>
            <a:r>
              <a:rPr lang="en-US" sz="2800" i="1" dirty="0"/>
              <a:t>very much because everybody else just wanted to survive </a:t>
            </a:r>
            <a:r>
              <a:rPr lang="en-US" sz="2800" i="1" dirty="0" smtClean="0"/>
              <a:t>math</a:t>
            </a:r>
            <a:r>
              <a:rPr lang="hu-HU" sz="2800" i="1" dirty="0" smtClean="0"/>
              <a:t> </a:t>
            </a:r>
            <a:r>
              <a:rPr lang="en-US" sz="2800" i="1" dirty="0" smtClean="0"/>
              <a:t>class </a:t>
            </a:r>
            <a:r>
              <a:rPr lang="en-US" sz="2800" i="1" dirty="0"/>
              <a:t>so we didn’t get into things like this.”</a:t>
            </a:r>
            <a:endParaRPr lang="de-DE" sz="28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4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smtClean="0">
                <a:latin typeface="Arial Rounded MT Bold" pitchFamily="34" charset="0"/>
              </a:rPr>
              <a:t>The </a:t>
            </a:r>
            <a:r>
              <a:rPr lang="hu-HU" sz="4000" b="1" err="1" smtClean="0">
                <a:latin typeface="Arial Rounded MT Bold" pitchFamily="34" charset="0"/>
              </a:rPr>
              <a:t>answers</a:t>
            </a:r>
            <a:r>
              <a:rPr lang="hu-HU" sz="4000" b="1" smtClean="0">
                <a:latin typeface="Arial Rounded MT Bold" pitchFamily="34" charset="0"/>
              </a:rPr>
              <a:t> –</a:t>
            </a:r>
            <a:r>
              <a:rPr lang="hu-HU" sz="4000" b="1" err="1" smtClean="0">
                <a:latin typeface="Arial Rounded MT Bold" pitchFamily="34" charset="0"/>
              </a:rPr>
              <a:t>first</a:t>
            </a:r>
            <a:r>
              <a:rPr lang="hu-HU" sz="4000" b="1" smtClean="0">
                <a:latin typeface="Arial Rounded MT Bold" pitchFamily="34" charset="0"/>
              </a:rPr>
              <a:t> </a:t>
            </a:r>
            <a:r>
              <a:rPr lang="hu-HU" sz="4000" b="1" err="1" smtClean="0">
                <a:latin typeface="Arial Rounded MT Bold" pitchFamily="34" charset="0"/>
              </a:rPr>
              <a:t>student</a:t>
            </a:r>
            <a:endParaRPr lang="hu-HU" sz="40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88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036637"/>
            <a:ext cx="9361487" cy="5767536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40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2112" y="27463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smtClean="0">
                <a:latin typeface="Arial Rounded MT Bold" pitchFamily="34" charset="0"/>
              </a:rPr>
              <a:t>The </a:t>
            </a:r>
            <a:r>
              <a:rPr lang="hu-HU" sz="3600" b="1" err="1" smtClean="0">
                <a:latin typeface="Arial Rounded MT Bold" pitchFamily="34" charset="0"/>
              </a:rPr>
              <a:t>case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endParaRPr lang="hu-HU" sz="3600" b="1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3691" y="1907629"/>
            <a:ext cx="8249069" cy="20162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endParaRPr lang="hu-HU" sz="2800">
              <a:latin typeface="Arial Rounded MT Bold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92112" y="1265237"/>
            <a:ext cx="9144000" cy="44958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dirty="0" smtClean="0">
                <a:latin typeface="Arial Rounded MT Bold" pitchFamily="34" charset="0"/>
              </a:rPr>
              <a:t>The </a:t>
            </a:r>
            <a:r>
              <a:rPr lang="hu-HU" sz="2800" dirty="0" err="1" smtClean="0">
                <a:latin typeface="Arial Rounded MT Bold" pitchFamily="34" charset="0"/>
              </a:rPr>
              <a:t>rotations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order</a:t>
            </a:r>
            <a:r>
              <a:rPr lang="hu-HU" sz="2800" dirty="0" smtClean="0">
                <a:latin typeface="Arial Rounded MT Bold" pitchFamily="34" charset="0"/>
              </a:rPr>
              <a:t>:</a:t>
            </a: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dirty="0" smtClean="0">
                <a:latin typeface="Arial Rounded MT Bold" pitchFamily="34" charset="0"/>
              </a:rPr>
              <a:t> 1 </a:t>
            </a:r>
            <a:r>
              <a:rPr lang="hu-HU" sz="2800" dirty="0" err="1" smtClean="0">
                <a:latin typeface="Arial Rounded MT Bold" pitchFamily="34" charset="0"/>
              </a:rPr>
              <a:t>identity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leaves</a:t>
            </a:r>
            <a:r>
              <a:rPr lang="hu-HU" sz="2800" dirty="0" smtClean="0">
                <a:latin typeface="Arial Rounded MT Bold" pitchFamily="34" charset="0"/>
              </a:rPr>
              <a:t>: 3</a:t>
            </a:r>
            <a:r>
              <a:rPr lang="hu-HU" sz="2800" baseline="30000" dirty="0" smtClean="0">
                <a:latin typeface="Arial Rounded MT Bold" pitchFamily="34" charset="0"/>
              </a:rPr>
              <a:t>6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elements</a:t>
            </a:r>
            <a:r>
              <a:rPr lang="hu-HU" sz="2800" dirty="0" smtClean="0">
                <a:latin typeface="Arial Rounded MT Bold" pitchFamily="34" charset="0"/>
              </a:rPr>
              <a:t> of X </a:t>
            </a: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dirty="0" smtClean="0">
                <a:latin typeface="Arial Rounded MT Bold" pitchFamily="34" charset="0"/>
              </a:rPr>
              <a:t> 6 </a:t>
            </a:r>
            <a:r>
              <a:rPr lang="hu-HU" sz="2800" dirty="0" err="1" smtClean="0">
                <a:latin typeface="Arial Rounded MT Bold" pitchFamily="34" charset="0"/>
              </a:rPr>
              <a:t>pcs</a:t>
            </a:r>
            <a:r>
              <a:rPr lang="hu-HU" sz="2800" dirty="0" smtClean="0">
                <a:latin typeface="Arial Rounded MT Bold" pitchFamily="34" charset="0"/>
              </a:rPr>
              <a:t>. of 90°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an </a:t>
            </a:r>
            <a:r>
              <a:rPr lang="hu-HU" sz="2800" dirty="0" err="1" smtClean="0">
                <a:latin typeface="Arial Rounded MT Bold" pitchFamily="34" charset="0"/>
              </a:rPr>
              <a:t>axe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midpoints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two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opposite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: 3</a:t>
            </a:r>
            <a:r>
              <a:rPr lang="hu-HU" sz="2800" baseline="30000" dirty="0" smtClean="0">
                <a:latin typeface="Arial Rounded MT Bold" pitchFamily="34" charset="0"/>
              </a:rPr>
              <a:t>3</a:t>
            </a: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baseline="300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3 </a:t>
            </a:r>
            <a:r>
              <a:rPr lang="hu-HU" sz="2800" dirty="0" err="1" smtClean="0">
                <a:latin typeface="Arial Rounded MT Bold" pitchFamily="34" charset="0"/>
              </a:rPr>
              <a:t>pcs</a:t>
            </a:r>
            <a:r>
              <a:rPr lang="hu-HU" sz="2800" dirty="0" smtClean="0">
                <a:latin typeface="Arial Rounded MT Bold" pitchFamily="34" charset="0"/>
              </a:rPr>
              <a:t>. of 180°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an </a:t>
            </a:r>
            <a:r>
              <a:rPr lang="hu-HU" sz="2800" dirty="0" err="1" smtClean="0">
                <a:latin typeface="Arial Rounded MT Bold" pitchFamily="34" charset="0"/>
              </a:rPr>
              <a:t>axe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midpoints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two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opposite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faces</a:t>
            </a:r>
            <a:r>
              <a:rPr lang="hu-HU" sz="2800" dirty="0" smtClean="0">
                <a:latin typeface="Arial Rounded MT Bold" pitchFamily="34" charset="0"/>
              </a:rPr>
              <a:t>: 3</a:t>
            </a:r>
            <a:r>
              <a:rPr lang="hu-HU" sz="2800" baseline="30000" dirty="0" smtClean="0">
                <a:latin typeface="Arial Rounded MT Bold" pitchFamily="34" charset="0"/>
              </a:rPr>
              <a:t>4</a:t>
            </a: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baseline="300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8 </a:t>
            </a:r>
            <a:r>
              <a:rPr lang="hu-HU" sz="2800" dirty="0" err="1">
                <a:latin typeface="Arial Rounded MT Bold" pitchFamily="34" charset="0"/>
              </a:rPr>
              <a:t>pcs</a:t>
            </a:r>
            <a:r>
              <a:rPr lang="hu-HU" sz="2800" dirty="0">
                <a:latin typeface="Arial Rounded MT Bold" pitchFamily="34" charset="0"/>
              </a:rPr>
              <a:t>. of 120</a:t>
            </a:r>
            <a:r>
              <a:rPr lang="hu-HU" sz="2800" dirty="0" smtClean="0">
                <a:latin typeface="Arial Rounded MT Bold" pitchFamily="34" charset="0"/>
              </a:rPr>
              <a:t>°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an </a:t>
            </a:r>
            <a:r>
              <a:rPr lang="hu-HU" sz="2800" dirty="0" err="1" smtClean="0">
                <a:latin typeface="Arial Rounded MT Bold" pitchFamily="34" charset="0"/>
              </a:rPr>
              <a:t>axe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diagonal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two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opposite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vertices</a:t>
            </a:r>
            <a:r>
              <a:rPr lang="hu-HU" sz="2800" dirty="0" smtClean="0">
                <a:latin typeface="Arial Rounded MT Bold" pitchFamily="34" charset="0"/>
              </a:rPr>
              <a:t>: 3</a:t>
            </a:r>
            <a:r>
              <a:rPr lang="hu-HU" sz="2800" baseline="30000" dirty="0" smtClean="0">
                <a:latin typeface="Arial Rounded MT Bold" pitchFamily="34" charset="0"/>
              </a:rPr>
              <a:t>2</a:t>
            </a: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r>
              <a:rPr lang="hu-HU" sz="2800" baseline="30000" dirty="0" smtClean="0">
                <a:latin typeface="Arial Rounded MT Bold" pitchFamily="34" charset="0"/>
              </a:rPr>
              <a:t> </a:t>
            </a:r>
            <a:r>
              <a:rPr lang="hu-HU" sz="2800" dirty="0" smtClean="0">
                <a:latin typeface="Arial Rounded MT Bold" pitchFamily="34" charset="0"/>
              </a:rPr>
              <a:t>6 </a:t>
            </a:r>
            <a:r>
              <a:rPr lang="hu-HU" sz="2800" dirty="0" err="1">
                <a:latin typeface="Arial Rounded MT Bold" pitchFamily="34" charset="0"/>
              </a:rPr>
              <a:t>pcs</a:t>
            </a:r>
            <a:r>
              <a:rPr lang="hu-HU" sz="2800" dirty="0">
                <a:latin typeface="Arial Rounded MT Bold" pitchFamily="34" charset="0"/>
              </a:rPr>
              <a:t>. of 180</a:t>
            </a:r>
            <a:r>
              <a:rPr lang="hu-HU" sz="2800" dirty="0" smtClean="0">
                <a:latin typeface="Arial Rounded MT Bold" pitchFamily="34" charset="0"/>
              </a:rPr>
              <a:t>° </a:t>
            </a:r>
            <a:r>
              <a:rPr lang="hu-HU" sz="2800" dirty="0" err="1" smtClean="0">
                <a:latin typeface="Arial Rounded MT Bold" pitchFamily="34" charset="0"/>
              </a:rPr>
              <a:t>rotation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around</a:t>
            </a:r>
            <a:r>
              <a:rPr lang="hu-HU" sz="2800" dirty="0" smtClean="0">
                <a:latin typeface="Arial Rounded MT Bold" pitchFamily="34" charset="0"/>
              </a:rPr>
              <a:t> an </a:t>
            </a:r>
            <a:r>
              <a:rPr lang="hu-HU" sz="2800" dirty="0" err="1" smtClean="0">
                <a:latin typeface="Arial Rounded MT Bold" pitchFamily="34" charset="0"/>
              </a:rPr>
              <a:t>axe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through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the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midpoints</a:t>
            </a:r>
            <a:r>
              <a:rPr lang="hu-HU" sz="2800" dirty="0" smtClean="0">
                <a:latin typeface="Arial Rounded MT Bold" pitchFamily="34" charset="0"/>
              </a:rPr>
              <a:t> of </a:t>
            </a:r>
            <a:r>
              <a:rPr lang="hu-HU" sz="2800" dirty="0" err="1" smtClean="0">
                <a:latin typeface="Arial Rounded MT Bold" pitchFamily="34" charset="0"/>
              </a:rPr>
              <a:t>two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opposite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edges</a:t>
            </a:r>
            <a:r>
              <a:rPr lang="hu-HU" sz="2800" dirty="0" smtClean="0">
                <a:latin typeface="Arial Rounded MT Bold" pitchFamily="34" charset="0"/>
              </a:rPr>
              <a:t>: 3</a:t>
            </a:r>
            <a:r>
              <a:rPr lang="hu-HU" sz="2800" baseline="30000" dirty="0" smtClean="0">
                <a:latin typeface="Arial Rounded MT Bold" pitchFamily="34" charset="0"/>
              </a:rPr>
              <a:t>3</a:t>
            </a:r>
            <a:endParaRPr lang="hu-HU" sz="2800" dirty="0" smtClean="0">
              <a:latin typeface="Arial Rounded MT Bold" pitchFamily="34" charset="0"/>
            </a:endParaRP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endParaRPr lang="hu-HU" sz="2800" dirty="0" smtClean="0">
              <a:latin typeface="Arial Rounded MT Bold" pitchFamily="34" charset="0"/>
            </a:endParaRPr>
          </a:p>
          <a:p>
            <a:pPr marL="228600" indent="-228600">
              <a:lnSpc>
                <a:spcPct val="100000"/>
              </a:lnSpc>
              <a:buFont typeface="Arial" pitchFamily="34" charset="0"/>
              <a:buChar char="•"/>
            </a:pPr>
            <a:endParaRPr lang="hu-HU" sz="28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endParaRPr lang="hu-HU" sz="28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endParaRPr lang="hu-HU" sz="2800" dirty="0" smtClean="0">
              <a:latin typeface="Arial Rounded MT Bold" pitchFamily="34" charset="0"/>
            </a:endParaRPr>
          </a:p>
        </p:txBody>
      </p:sp>
      <p:pic>
        <p:nvPicPr>
          <p:cNvPr id="19" name="Kép 18" descr="CME2012_1_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0312" y="5684837"/>
            <a:ext cx="7962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9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35584" y="1036637"/>
            <a:ext cx="9361487" cy="5767536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41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Outlook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2112" y="350837"/>
            <a:ext cx="9361487" cy="6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smtClean="0">
                <a:latin typeface="Arial Rounded MT Bold" pitchFamily="34" charset="0"/>
              </a:rPr>
              <a:t>The </a:t>
            </a:r>
            <a:r>
              <a:rPr lang="hu-HU" sz="3600" b="1" err="1" smtClean="0">
                <a:latin typeface="Arial Rounded MT Bold" pitchFamily="34" charset="0"/>
              </a:rPr>
              <a:t>case</a:t>
            </a:r>
            <a:r>
              <a:rPr lang="hu-HU" sz="3600" b="1" smtClean="0">
                <a:latin typeface="Arial Rounded MT Bold" pitchFamily="34" charset="0"/>
              </a:rPr>
              <a:t> of </a:t>
            </a:r>
            <a:r>
              <a:rPr lang="hu-HU" sz="3600" b="1" err="1" smtClean="0">
                <a:latin typeface="Arial Rounded MT Bold" pitchFamily="34" charset="0"/>
              </a:rPr>
              <a:t>cube</a:t>
            </a:r>
            <a:endParaRPr lang="hu-HU" sz="3600" b="1">
              <a:latin typeface="Arial Rounded MT Bold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23691" y="1907629"/>
            <a:ext cx="8249069" cy="20162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endParaRPr lang="hu-HU" sz="2800">
              <a:latin typeface="Arial Rounded MT Bold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96912" y="1341437"/>
            <a:ext cx="8686800" cy="4267200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err="1" smtClean="0">
                <a:latin typeface="Arial Rounded MT Bold" pitchFamily="34" charset="0"/>
              </a:rPr>
              <a:t>In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general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sense</a:t>
            </a:r>
            <a:r>
              <a:rPr lang="hu-HU" sz="2800" dirty="0" smtClean="0">
                <a:latin typeface="Arial Rounded MT Bold" pitchFamily="34" charset="0"/>
              </a:rPr>
              <a:t>, </a:t>
            </a:r>
            <a:r>
              <a:rPr lang="hu-HU" sz="2800" dirty="0" err="1" smtClean="0">
                <a:latin typeface="Arial Rounded MT Bold" pitchFamily="34" charset="0"/>
              </a:rPr>
              <a:t>coloring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options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with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i="1" dirty="0" smtClean="0">
                <a:latin typeface="Arial Rounded MT Bold" pitchFamily="34" charset="0"/>
              </a:rPr>
              <a:t>n</a:t>
            </a:r>
            <a:r>
              <a:rPr lang="hu-HU" sz="2800" dirty="0" smtClean="0">
                <a:latin typeface="Arial Rounded MT Bold" pitchFamily="34" charset="0"/>
              </a:rPr>
              <a:t> </a:t>
            </a:r>
            <a:r>
              <a:rPr lang="hu-HU" sz="2800" dirty="0" err="1" smtClean="0">
                <a:latin typeface="Arial Rounded MT Bold" pitchFamily="34" charset="0"/>
              </a:rPr>
              <a:t>colors</a:t>
            </a:r>
            <a:r>
              <a:rPr lang="hu-HU" sz="2800" dirty="0" smtClean="0">
                <a:latin typeface="Arial Rounded MT Bold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hu-HU" sz="2800" dirty="0" smtClean="0">
              <a:latin typeface="Arial Rounded MT Bold" pitchFamily="34" charset="0"/>
            </a:endParaRPr>
          </a:p>
          <a:p>
            <a:pPr>
              <a:lnSpc>
                <a:spcPct val="100000"/>
              </a:lnSpc>
            </a:pPr>
            <a:endParaRPr lang="hu-HU" sz="2800" dirty="0" smtClean="0">
              <a:latin typeface="Arial Rounded MT Bold" pitchFamily="34" charset="0"/>
            </a:endParaRPr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15821"/>
              </p:ext>
            </p:extLst>
          </p:nvPr>
        </p:nvGraphicFramePr>
        <p:xfrm>
          <a:off x="5040312" y="3017837"/>
          <a:ext cx="4114800" cy="3566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49945"/>
                <a:gridCol w="1636056"/>
                <a:gridCol w="1828799"/>
              </a:tblGrid>
              <a:tr h="756138">
                <a:tc>
                  <a:txBody>
                    <a:bodyPr/>
                    <a:lstStyle/>
                    <a:p>
                      <a:pPr algn="ctr"/>
                      <a:r>
                        <a:rPr lang="hu-HU" sz="2400" i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n</a:t>
                      </a:r>
                      <a:endParaRPr lang="hu-HU" sz="2400" i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(</a:t>
                      </a:r>
                      <a:r>
                        <a:rPr lang="hu-HU" sz="2400" err="1" smtClean="0">
                          <a:latin typeface="Arial Rounded MT Bold" pitchFamily="34" charset="0"/>
                        </a:rPr>
                        <a:t>exactly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hu-HU" sz="2400" i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n</a:t>
                      </a:r>
                      <a:r>
                        <a:rPr lang="hu-HU" sz="240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hu-HU" sz="240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colors</a:t>
                      </a:r>
                      <a:endParaRPr lang="hu-HU" sz="240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(</a:t>
                      </a:r>
                      <a:r>
                        <a:rPr lang="hu-HU" sz="2400" err="1" smtClean="0">
                          <a:latin typeface="Arial Rounded MT Bold" pitchFamily="34" charset="0"/>
                        </a:rPr>
                        <a:t>at</a:t>
                      </a:r>
                      <a:r>
                        <a:rPr lang="hu-HU" sz="2400" smtClean="0">
                          <a:latin typeface="Arial Rounded MT Bold" pitchFamily="34" charset="0"/>
                        </a:rPr>
                        <a:t> most)</a:t>
                      </a:r>
                    </a:p>
                    <a:p>
                      <a:pPr algn="ctr"/>
                      <a:r>
                        <a:rPr lang="hu-HU" sz="2400" i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n</a:t>
                      </a:r>
                      <a:r>
                        <a:rPr lang="hu-HU" sz="240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hu-HU" sz="240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colors</a:t>
                      </a:r>
                      <a:endParaRPr lang="hu-HU" sz="240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1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1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1</a:t>
                      </a:r>
                      <a:endParaRPr lang="hu-HU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2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8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10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3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 Rounded MT Bold" pitchFamily="34" charset="0"/>
                        </a:rPr>
                        <a:t>30</a:t>
                      </a:r>
                      <a:endParaRPr lang="hu-HU" sz="24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57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4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68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240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5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75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800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6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30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smtClean="0">
                          <a:latin typeface="Arial Rounded MT Bold" pitchFamily="34" charset="0"/>
                        </a:rPr>
                        <a:t>2226</a:t>
                      </a:r>
                      <a:endParaRPr lang="hu-HU" sz="2400">
                        <a:latin typeface="Arial Rounded MT Bold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68312" y="4694237"/>
            <a:ext cx="4343399" cy="384212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Coloring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the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cube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hu-HU" sz="2800" err="1" smtClean="0">
                <a:latin typeface="Arial Rounded MT Bold" pitchFamily="34" charset="0"/>
              </a:rPr>
              <a:t>with</a:t>
            </a:r>
            <a:endParaRPr lang="hu-HU" sz="2800">
              <a:latin typeface="Arial Rounded MT Bold" pitchFamily="34" charset="0"/>
            </a:endParaRPr>
          </a:p>
        </p:txBody>
      </p:sp>
      <p:pic>
        <p:nvPicPr>
          <p:cNvPr id="18" name="Kép 17" descr="CME2012_1_4.w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512" y="1874837"/>
            <a:ext cx="607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39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823690" y="1835622"/>
            <a:ext cx="8280000" cy="4320479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4796" y="2123653"/>
            <a:ext cx="7705639" cy="38164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1" dirty="0"/>
              <a:t>”To catch the meaning of the problem. Undress every </a:t>
            </a:r>
            <a:r>
              <a:rPr lang="en-US" sz="2800" i="1" dirty="0" smtClean="0"/>
              <a:t>useless</a:t>
            </a:r>
            <a:r>
              <a:rPr lang="hu-HU" sz="2800" i="1" dirty="0" smtClean="0"/>
              <a:t> </a:t>
            </a:r>
            <a:r>
              <a:rPr lang="en-US" sz="2800" i="1" dirty="0" smtClean="0"/>
              <a:t>information</a:t>
            </a:r>
            <a:r>
              <a:rPr lang="en-US" sz="2800" i="1" dirty="0"/>
              <a:t>, what </a:t>
            </a:r>
            <a:r>
              <a:rPr lang="hu-HU" sz="2800" i="1" dirty="0" smtClean="0"/>
              <a:t>has no</a:t>
            </a:r>
            <a:r>
              <a:rPr lang="en-US" sz="2800" i="1" dirty="0" smtClean="0"/>
              <a:t> </a:t>
            </a:r>
            <a:r>
              <a:rPr lang="en-US" sz="2800" i="1" dirty="0"/>
              <a:t>effect on the solution of the problem</a:t>
            </a:r>
            <a:r>
              <a:rPr lang="en-US" sz="2800" i="1" dirty="0" smtClean="0"/>
              <a:t>.</a:t>
            </a:r>
            <a:r>
              <a:rPr lang="hu-HU" sz="2800" i="1" dirty="0" smtClean="0"/>
              <a:t> </a:t>
            </a:r>
            <a:r>
              <a:rPr lang="en-US" sz="2800" i="1" dirty="0" smtClean="0"/>
              <a:t>Generally </a:t>
            </a:r>
            <a:r>
              <a:rPr lang="en-US" sz="2800" i="1" dirty="0"/>
              <a:t>hard task, but interesting, we have </a:t>
            </a:r>
            <a:r>
              <a:rPr lang="en-US" sz="2800" i="1" dirty="0" smtClean="0"/>
              <a:t>to</a:t>
            </a:r>
            <a:r>
              <a:rPr lang="hu-HU" sz="2800" i="1" dirty="0" smtClean="0"/>
              <a:t> </a:t>
            </a:r>
            <a:r>
              <a:rPr lang="en-US" sz="2800" i="1" dirty="0" smtClean="0"/>
              <a:t>understand the</a:t>
            </a:r>
            <a:r>
              <a:rPr lang="hu-HU" sz="2800" i="1" dirty="0" smtClean="0"/>
              <a:t> </a:t>
            </a:r>
            <a:r>
              <a:rPr lang="en-US" sz="2800" i="1" dirty="0" smtClean="0"/>
              <a:t>problem </a:t>
            </a:r>
            <a:r>
              <a:rPr lang="en-US" sz="2800" i="1" dirty="0"/>
              <a:t>completely, not enough to see the next step but all of them.</a:t>
            </a:r>
          </a:p>
          <a:p>
            <a:pPr>
              <a:lnSpc>
                <a:spcPct val="100000"/>
              </a:lnSpc>
            </a:pPr>
            <a:r>
              <a:rPr lang="en-US" sz="2800" i="1" dirty="0"/>
              <a:t>Not generally used in schools.”</a:t>
            </a:r>
            <a:endParaRPr lang="de-DE" sz="28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5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smtClean="0">
                <a:latin typeface="Arial Rounded MT Bold" pitchFamily="34" charset="0"/>
              </a:rPr>
              <a:t>The </a:t>
            </a:r>
            <a:r>
              <a:rPr lang="hu-HU" sz="4000" b="1" err="1" smtClean="0">
                <a:latin typeface="Arial Rounded MT Bold" pitchFamily="34" charset="0"/>
              </a:rPr>
              <a:t>answers</a:t>
            </a:r>
            <a:r>
              <a:rPr lang="hu-HU" sz="4000" b="1" smtClean="0">
                <a:latin typeface="Arial Rounded MT Bold" pitchFamily="34" charset="0"/>
              </a:rPr>
              <a:t> –</a:t>
            </a:r>
            <a:r>
              <a:rPr lang="hu-HU" sz="4000" b="1" err="1" smtClean="0">
                <a:latin typeface="Arial Rounded MT Bold" pitchFamily="34" charset="0"/>
              </a:rPr>
              <a:t>second</a:t>
            </a:r>
            <a:r>
              <a:rPr lang="hu-HU" sz="4000" b="1" smtClean="0">
                <a:latin typeface="Arial Rounded MT Bold" pitchFamily="34" charset="0"/>
              </a:rPr>
              <a:t> </a:t>
            </a:r>
            <a:r>
              <a:rPr lang="hu-HU" sz="4000" b="1" err="1" smtClean="0">
                <a:latin typeface="Arial Rounded MT Bold" pitchFamily="34" charset="0"/>
              </a:rPr>
              <a:t>student</a:t>
            </a:r>
            <a:endParaRPr lang="hu-HU" sz="40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80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823690" y="1835622"/>
            <a:ext cx="8280000" cy="4320479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4796" y="1979637"/>
            <a:ext cx="7705639" cy="3816424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1" dirty="0"/>
              <a:t>”To prove something for n instead of specific number. I have made </a:t>
            </a:r>
            <a:r>
              <a:rPr lang="en-US" sz="2800" i="1" dirty="0" smtClean="0"/>
              <a:t>up</a:t>
            </a:r>
            <a:r>
              <a:rPr lang="hu-HU" sz="2800" i="1" dirty="0" smtClean="0"/>
              <a:t> </a:t>
            </a:r>
            <a:r>
              <a:rPr lang="en-US" sz="2800" i="1" dirty="0" smtClean="0"/>
              <a:t>my </a:t>
            </a:r>
            <a:r>
              <a:rPr lang="en-US" sz="2800" i="1" dirty="0"/>
              <a:t>mind </a:t>
            </a:r>
            <a:r>
              <a:rPr lang="hu-HU" sz="2800" i="1" dirty="0" err="1" smtClean="0"/>
              <a:t>about</a:t>
            </a:r>
            <a:r>
              <a:rPr lang="hu-HU" sz="2800" i="1" dirty="0" smtClean="0"/>
              <a:t> </a:t>
            </a:r>
            <a:r>
              <a:rPr lang="en-US" sz="2800" i="1" dirty="0" smtClean="0"/>
              <a:t>some </a:t>
            </a:r>
            <a:r>
              <a:rPr lang="en-US" sz="2800" i="1" dirty="0"/>
              <a:t>mathematical meaning first but after it </a:t>
            </a:r>
            <a:r>
              <a:rPr lang="hu-HU" sz="2800" i="1" dirty="0" err="1" smtClean="0"/>
              <a:t>about</a:t>
            </a:r>
            <a:r>
              <a:rPr lang="hu-HU" sz="2800" i="1" dirty="0" smtClean="0"/>
              <a:t> </a:t>
            </a:r>
            <a:r>
              <a:rPr lang="en-US" sz="2800" i="1" dirty="0" smtClean="0"/>
              <a:t>other average</a:t>
            </a:r>
            <a:r>
              <a:rPr lang="hu-HU" sz="2800" i="1" dirty="0" smtClean="0"/>
              <a:t> </a:t>
            </a:r>
            <a:r>
              <a:rPr lang="en-US" sz="2800" i="1" dirty="0" smtClean="0"/>
              <a:t>things </a:t>
            </a:r>
            <a:r>
              <a:rPr lang="en-US" sz="2800" i="1" dirty="0"/>
              <a:t>as well. In this meaning we use it in schools very frequently </a:t>
            </a:r>
            <a:r>
              <a:rPr lang="en-US" sz="2800" i="1" dirty="0" smtClean="0"/>
              <a:t>at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least</a:t>
            </a:r>
            <a:r>
              <a:rPr lang="hu-HU" sz="2800" i="1" dirty="0" smtClean="0"/>
              <a:t> </a:t>
            </a:r>
            <a:r>
              <a:rPr lang="hu-HU" sz="2800" i="1" dirty="0" err="1"/>
              <a:t>weekly</a:t>
            </a:r>
            <a:r>
              <a:rPr lang="hu-HU" sz="2800" i="1" dirty="0"/>
              <a:t>.”</a:t>
            </a:r>
            <a:endParaRPr lang="de-DE" sz="28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6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smtClean="0">
                <a:latin typeface="Arial Rounded MT Bold" pitchFamily="34" charset="0"/>
              </a:rPr>
              <a:t>The </a:t>
            </a:r>
            <a:r>
              <a:rPr lang="hu-HU" sz="4000" b="1" err="1" smtClean="0">
                <a:latin typeface="Arial Rounded MT Bold" pitchFamily="34" charset="0"/>
              </a:rPr>
              <a:t>answers</a:t>
            </a:r>
            <a:r>
              <a:rPr lang="hu-HU" sz="4000" b="1" smtClean="0">
                <a:latin typeface="Arial Rounded MT Bold" pitchFamily="34" charset="0"/>
              </a:rPr>
              <a:t> –</a:t>
            </a:r>
            <a:r>
              <a:rPr lang="hu-HU" sz="4000" b="1" err="1" smtClean="0">
                <a:latin typeface="Arial Rounded MT Bold" pitchFamily="34" charset="0"/>
              </a:rPr>
              <a:t>third</a:t>
            </a:r>
            <a:r>
              <a:rPr lang="hu-HU" sz="4000" b="1" smtClean="0">
                <a:latin typeface="Arial Rounded MT Bold" pitchFamily="34" charset="0"/>
              </a:rPr>
              <a:t> </a:t>
            </a:r>
            <a:r>
              <a:rPr lang="hu-HU" sz="4000" b="1" err="1" smtClean="0">
                <a:latin typeface="Arial Rounded MT Bold" pitchFamily="34" charset="0"/>
              </a:rPr>
              <a:t>student</a:t>
            </a:r>
            <a:endParaRPr lang="hu-HU" sz="40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90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404477" y="1488554"/>
            <a:ext cx="9316577" cy="5387627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35569" y="1763613"/>
            <a:ext cx="8941247" cy="4824536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r>
              <a:rPr lang="hu-HU" sz="2800"/>
              <a:t>http://en.wikipedia.org/wiki/Generalization</a:t>
            </a:r>
          </a:p>
          <a:p>
            <a:pPr>
              <a:lnSpc>
                <a:spcPct val="100000"/>
              </a:lnSpc>
            </a:pPr>
            <a:r>
              <a:rPr lang="en-US" sz="2800"/>
              <a:t>”... A generalization (or </a:t>
            </a:r>
            <a:r>
              <a:rPr lang="en-US" sz="2800" err="1"/>
              <a:t>generalisation</a:t>
            </a:r>
            <a:r>
              <a:rPr lang="en-US" sz="2800"/>
              <a:t>) of </a:t>
            </a:r>
            <a:r>
              <a:rPr lang="en-US" sz="2800" smtClean="0"/>
              <a:t>a</a:t>
            </a:r>
            <a:r>
              <a:rPr lang="hu-HU" sz="2800" smtClean="0"/>
              <a:t> </a:t>
            </a:r>
            <a:r>
              <a:rPr lang="en-US" sz="2800" smtClean="0"/>
              <a:t>concept </a:t>
            </a:r>
            <a:r>
              <a:rPr lang="en-US" sz="2800"/>
              <a:t>is an extension </a:t>
            </a:r>
            <a:r>
              <a:rPr lang="en-US" sz="2800" smtClean="0"/>
              <a:t>of</a:t>
            </a:r>
            <a:r>
              <a:rPr lang="hu-HU" sz="2800" smtClean="0"/>
              <a:t> </a:t>
            </a:r>
            <a:r>
              <a:rPr lang="en-US" sz="2800" smtClean="0"/>
              <a:t>the </a:t>
            </a:r>
            <a:r>
              <a:rPr lang="en-US" sz="2800"/>
              <a:t>concept to less-specific criteria. It is a foundational element of </a:t>
            </a:r>
            <a:r>
              <a:rPr lang="en-US" sz="2800" smtClean="0"/>
              <a:t>logic</a:t>
            </a:r>
            <a:r>
              <a:rPr lang="hu-HU" sz="2800" smtClean="0"/>
              <a:t> </a:t>
            </a:r>
            <a:r>
              <a:rPr lang="en-US" sz="2800" smtClean="0"/>
              <a:t>and human</a:t>
            </a:r>
            <a:r>
              <a:rPr lang="hu-HU" sz="2800" smtClean="0"/>
              <a:t> </a:t>
            </a:r>
            <a:r>
              <a:rPr lang="en-US" sz="2800" smtClean="0"/>
              <a:t>reasoning.</a:t>
            </a:r>
            <a:r>
              <a:rPr lang="hu-HU" sz="2800" smtClean="0"/>
              <a:t> </a:t>
            </a:r>
            <a:r>
              <a:rPr lang="en-US" sz="2800" smtClean="0"/>
              <a:t>[</a:t>
            </a:r>
            <a:r>
              <a:rPr lang="en-US" sz="2800"/>
              <a:t>citation needed] Generalizations posit </a:t>
            </a:r>
            <a:r>
              <a:rPr lang="en-US" sz="2800" smtClean="0"/>
              <a:t>the</a:t>
            </a:r>
            <a:r>
              <a:rPr lang="hu-HU" sz="2800" smtClean="0"/>
              <a:t> </a:t>
            </a:r>
            <a:r>
              <a:rPr lang="en-US" sz="2800" smtClean="0"/>
              <a:t>existence </a:t>
            </a:r>
            <a:r>
              <a:rPr lang="en-US" sz="2800"/>
              <a:t>of a domain or set of elements, as well as one or </a:t>
            </a:r>
            <a:r>
              <a:rPr lang="en-US" sz="2800" smtClean="0"/>
              <a:t>more</a:t>
            </a:r>
            <a:r>
              <a:rPr lang="hu-HU" sz="2800" smtClean="0"/>
              <a:t> </a:t>
            </a:r>
            <a:r>
              <a:rPr lang="en-US" sz="2800" smtClean="0"/>
              <a:t>common </a:t>
            </a:r>
            <a:r>
              <a:rPr lang="en-US" sz="2800"/>
              <a:t>characteristics shared by those elements. As such, it is </a:t>
            </a:r>
            <a:r>
              <a:rPr lang="en-US" sz="2800" smtClean="0"/>
              <a:t>the</a:t>
            </a:r>
            <a:r>
              <a:rPr lang="hu-HU" sz="2800" smtClean="0"/>
              <a:t> </a:t>
            </a:r>
            <a:r>
              <a:rPr lang="en-US" sz="2800" smtClean="0"/>
              <a:t>essential </a:t>
            </a:r>
            <a:r>
              <a:rPr lang="en-US" sz="2800"/>
              <a:t>basis of all valid deductive inferences. The process </a:t>
            </a:r>
            <a:r>
              <a:rPr lang="en-US" sz="2800" smtClean="0"/>
              <a:t>of</a:t>
            </a:r>
            <a:r>
              <a:rPr lang="hu-HU" sz="2800" smtClean="0"/>
              <a:t> </a:t>
            </a:r>
            <a:r>
              <a:rPr lang="en-US" sz="2800" smtClean="0"/>
              <a:t>verification </a:t>
            </a:r>
            <a:r>
              <a:rPr lang="en-US" sz="2800"/>
              <a:t>is necessary to determine whether a generalization </a:t>
            </a:r>
            <a:r>
              <a:rPr lang="en-US" sz="2800" smtClean="0"/>
              <a:t>holds</a:t>
            </a:r>
            <a:r>
              <a:rPr lang="hu-HU" sz="2800" smtClean="0"/>
              <a:t> </a:t>
            </a:r>
            <a:r>
              <a:rPr lang="en-US" sz="2800" smtClean="0"/>
              <a:t>true </a:t>
            </a:r>
            <a:r>
              <a:rPr lang="en-US" sz="2800"/>
              <a:t>for any given situation...”</a:t>
            </a:r>
            <a:endParaRPr lang="de-DE" sz="2800" b="1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7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smtClean="0">
                <a:latin typeface="Arial Rounded MT Bold" pitchFamily="34" charset="0"/>
              </a:rPr>
              <a:t>The </a:t>
            </a:r>
            <a:r>
              <a:rPr lang="hu-HU" sz="4000" b="1" err="1" smtClean="0">
                <a:latin typeface="Arial Rounded MT Bold" pitchFamily="34" charset="0"/>
              </a:rPr>
              <a:t>answers</a:t>
            </a:r>
            <a:r>
              <a:rPr lang="hu-HU" sz="4000" b="1" smtClean="0">
                <a:latin typeface="Arial Rounded MT Bold" pitchFamily="34" charset="0"/>
              </a:rPr>
              <a:t> –</a:t>
            </a:r>
            <a:r>
              <a:rPr lang="hu-HU" sz="4000" b="1" err="1" smtClean="0">
                <a:latin typeface="Arial Rounded MT Bold" pitchFamily="34" charset="0"/>
              </a:rPr>
              <a:t>wiki</a:t>
            </a:r>
            <a:endParaRPr lang="hu-HU" sz="40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15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823690" y="1835622"/>
            <a:ext cx="8280000" cy="4320479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10870" y="2348001"/>
            <a:ext cx="7705639" cy="3295719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err="1" smtClean="0">
                <a:latin typeface="Arial Rounded MT Bold" pitchFamily="34" charset="0"/>
              </a:rPr>
              <a:t>Example</a:t>
            </a:r>
            <a:r>
              <a:rPr lang="hu-HU" sz="2800" smtClean="0">
                <a:latin typeface="Arial Rounded MT Bold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2800" smtClean="0">
                <a:latin typeface="Arial Rounded MT Bold" pitchFamily="34" charset="0"/>
              </a:rPr>
              <a:t>”... </a:t>
            </a:r>
            <a:r>
              <a:rPr lang="en-US" sz="2800">
                <a:latin typeface="Arial Rounded MT Bold" pitchFamily="34" charset="0"/>
              </a:rPr>
              <a:t>A polygon is a generalization of </a:t>
            </a:r>
            <a:r>
              <a:rPr lang="en-US" sz="2800" smtClean="0">
                <a:latin typeface="Arial Rounded MT Bold" pitchFamily="34" charset="0"/>
              </a:rPr>
              <a:t>a</a:t>
            </a:r>
            <a:r>
              <a:rPr lang="hu-HU" sz="2800" smtClean="0">
                <a:latin typeface="Arial Rounded MT Bold" pitchFamily="34" charset="0"/>
              </a:rPr>
              <a:t> </a:t>
            </a:r>
            <a:br>
              <a:rPr lang="hu-HU" sz="2800" smtClean="0">
                <a:latin typeface="Arial Rounded MT Bold" pitchFamily="34" charset="0"/>
              </a:rPr>
            </a:br>
            <a:r>
              <a:rPr lang="en-US" sz="2800" smtClean="0">
                <a:latin typeface="Arial Rounded MT Bold" pitchFamily="34" charset="0"/>
              </a:rPr>
              <a:t>3-sided </a:t>
            </a:r>
            <a:r>
              <a:rPr lang="en-US" sz="2800">
                <a:latin typeface="Arial Rounded MT Bold" pitchFamily="34" charset="0"/>
              </a:rPr>
              <a:t>triangle, a 4-sided quadrilateral, and so on to n sides. </a:t>
            </a:r>
            <a:r>
              <a:rPr lang="en-US" sz="2800" smtClean="0">
                <a:latin typeface="Arial Rounded MT Bold" pitchFamily="34" charset="0"/>
              </a:rPr>
              <a:t>A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en-US" sz="2800" smtClean="0">
                <a:latin typeface="Arial Rounded MT Bold" pitchFamily="34" charset="0"/>
              </a:rPr>
              <a:t>hypercube </a:t>
            </a:r>
            <a:r>
              <a:rPr lang="en-US" sz="2800">
                <a:latin typeface="Arial Rounded MT Bold" pitchFamily="34" charset="0"/>
              </a:rPr>
              <a:t>is a generalization of a 2-dimensional square, </a:t>
            </a:r>
            <a:r>
              <a:rPr lang="hu-HU" sz="2800" smtClean="0">
                <a:latin typeface="Arial Rounded MT Bold" pitchFamily="34" charset="0"/>
              </a:rPr>
              <a:t/>
            </a:r>
            <a:br>
              <a:rPr lang="hu-HU" sz="2800" smtClean="0">
                <a:latin typeface="Arial Rounded MT Bold" pitchFamily="34" charset="0"/>
              </a:rPr>
            </a:br>
            <a:r>
              <a:rPr lang="en-US" sz="2800" smtClean="0">
                <a:latin typeface="Arial Rounded MT Bold" pitchFamily="34" charset="0"/>
              </a:rPr>
              <a:t>a</a:t>
            </a:r>
            <a:r>
              <a:rPr lang="hu-HU" sz="2800" smtClean="0">
                <a:latin typeface="Arial Rounded MT Bold" pitchFamily="34" charset="0"/>
              </a:rPr>
              <a:t> </a:t>
            </a:r>
            <a:r>
              <a:rPr lang="en-US" sz="2800" smtClean="0">
                <a:latin typeface="Arial Rounded MT Bold" pitchFamily="34" charset="0"/>
              </a:rPr>
              <a:t>3-dimensional </a:t>
            </a:r>
            <a:r>
              <a:rPr lang="en-US" sz="2800">
                <a:latin typeface="Arial Rounded MT Bold" pitchFamily="34" charset="0"/>
              </a:rPr>
              <a:t>cube, and so on to </a:t>
            </a:r>
            <a:r>
              <a:rPr lang="en-US" sz="2800" i="1">
                <a:latin typeface="Arial Rounded MT Bold" pitchFamily="34" charset="0"/>
              </a:rPr>
              <a:t>n</a:t>
            </a:r>
            <a:r>
              <a:rPr lang="en-US" sz="2800">
                <a:latin typeface="Arial Rounded MT Bold" pitchFamily="34" charset="0"/>
              </a:rPr>
              <a:t> dimensions...”</a:t>
            </a:r>
            <a:endParaRPr lang="de-DE" sz="2800" b="1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8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666768"/>
            <a:ext cx="9361487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4000" b="1" smtClean="0">
                <a:latin typeface="Arial Rounded MT Bold" pitchFamily="34" charset="0"/>
              </a:rPr>
              <a:t>The </a:t>
            </a:r>
            <a:r>
              <a:rPr lang="hu-HU" sz="4000" b="1" err="1" smtClean="0">
                <a:latin typeface="Arial Rounded MT Bold" pitchFamily="34" charset="0"/>
              </a:rPr>
              <a:t>answers</a:t>
            </a:r>
            <a:r>
              <a:rPr lang="hu-HU" sz="4000" b="1" smtClean="0">
                <a:latin typeface="Arial Rounded MT Bold" pitchFamily="34" charset="0"/>
              </a:rPr>
              <a:t> – </a:t>
            </a:r>
            <a:r>
              <a:rPr lang="hu-HU" sz="4000" b="1" err="1" smtClean="0">
                <a:latin typeface="Arial Rounded MT Bold" pitchFamily="34" charset="0"/>
              </a:rPr>
              <a:t>wiki</a:t>
            </a:r>
            <a:endParaRPr lang="hu-HU" sz="40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64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 bwMode="auto">
          <a:xfrm>
            <a:off x="359567" y="1835622"/>
            <a:ext cx="9361487" cy="4896543"/>
          </a:xfrm>
          <a:prstGeom prst="roundRect">
            <a:avLst/>
          </a:prstGeom>
          <a:solidFill>
            <a:srgbClr val="D6E3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7019925"/>
            <a:ext cx="10080625" cy="53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798103" y="7262070"/>
            <a:ext cx="1944664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5584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Gergely </a:t>
            </a:r>
            <a:r>
              <a:rPr lang="hu-HU" sz="1200" b="1" err="1">
                <a:solidFill>
                  <a:schemeClr val="accent6">
                    <a:lumMod val="75000"/>
                  </a:schemeClr>
                </a:solidFill>
              </a:rPr>
              <a:t>Wintsche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34" y="7019925"/>
            <a:ext cx="8384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40" y="7019925"/>
            <a:ext cx="5459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063" y="700722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47824" y="1835621"/>
            <a:ext cx="8952563" cy="4955603"/>
          </a:xfrm>
          <a:prstGeom prst="rect">
            <a:avLst/>
          </a:prstGeom>
          <a:noFill/>
          <a:ln>
            <a:noFill/>
          </a:ln>
          <a:scene3d>
            <a:camera prst="obliqueBottomRight"/>
            <a:lightRig rig="threePt" dir="t"/>
          </a:scene3d>
        </p:spPr>
        <p:txBody>
          <a:bodyPr wrap="square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600" err="1">
                <a:latin typeface="Arial Rounded MT Bold" pitchFamily="34" charset="0"/>
              </a:rPr>
              <a:t>Definition</a:t>
            </a:r>
            <a:r>
              <a:rPr lang="hu-HU" sz="2600">
                <a:latin typeface="Arial Rounded MT Bold" pitchFamily="34" charset="0"/>
              </a:rPr>
              <a:t> of GENERALIZATION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600">
                <a:latin typeface="Arial Rounded MT Bold" pitchFamily="34" charset="0"/>
              </a:rPr>
              <a:t>the act or process of generalizing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600">
                <a:latin typeface="Arial Rounded MT Bold" pitchFamily="34" charset="0"/>
              </a:rPr>
              <a:t>a general statement, law, principle, or proposition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600">
                <a:latin typeface="Arial Rounded MT Bold" pitchFamily="34" charset="0"/>
              </a:rPr>
              <a:t>the act or process whereby a learned response is made to </a:t>
            </a:r>
            <a:r>
              <a:rPr lang="en-US" sz="2600" smtClean="0">
                <a:latin typeface="Arial Rounded MT Bold" pitchFamily="34" charset="0"/>
              </a:rPr>
              <a:t>a</a:t>
            </a:r>
            <a:r>
              <a:rPr lang="hu-HU" sz="2600" smtClean="0">
                <a:latin typeface="Arial Rounded MT Bold" pitchFamily="34" charset="0"/>
              </a:rPr>
              <a:t> </a:t>
            </a:r>
            <a:r>
              <a:rPr lang="en-US" sz="2600" smtClean="0">
                <a:latin typeface="Arial Rounded MT Bold" pitchFamily="34" charset="0"/>
              </a:rPr>
              <a:t>stimulus </a:t>
            </a:r>
            <a:r>
              <a:rPr lang="en-US" sz="2600">
                <a:latin typeface="Arial Rounded MT Bold" pitchFamily="34" charset="0"/>
              </a:rPr>
              <a:t>similar to but not identical with the conditioned stimulus</a:t>
            </a:r>
          </a:p>
          <a:p>
            <a:pPr>
              <a:lnSpc>
                <a:spcPct val="100000"/>
              </a:lnSpc>
            </a:pPr>
            <a:r>
              <a:rPr lang="hu-HU" sz="2600" err="1">
                <a:latin typeface="Arial Rounded MT Bold" pitchFamily="34" charset="0"/>
              </a:rPr>
              <a:t>or</a:t>
            </a:r>
            <a:r>
              <a:rPr lang="hu-HU" sz="2600">
                <a:latin typeface="Arial Rounded MT Bold" pitchFamily="34" charset="0"/>
              </a:rPr>
              <a:t> </a:t>
            </a:r>
            <a:r>
              <a:rPr lang="hu-HU" sz="2600" err="1">
                <a:latin typeface="Arial Rounded MT Bold" pitchFamily="34" charset="0"/>
              </a:rPr>
              <a:t>some</a:t>
            </a:r>
            <a:r>
              <a:rPr lang="hu-HU" sz="2600">
                <a:latin typeface="Arial Rounded MT Bold" pitchFamily="34" charset="0"/>
              </a:rPr>
              <a:t> extra </a:t>
            </a:r>
            <a:r>
              <a:rPr lang="hu-HU" sz="2600" err="1">
                <a:latin typeface="Arial Rounded MT Bold" pitchFamily="34" charset="0"/>
              </a:rPr>
              <a:t>words</a:t>
            </a:r>
            <a:endParaRPr lang="hu-HU" sz="2600">
              <a:latin typeface="Arial Rounded MT Bold" pitchFamily="34" charset="0"/>
            </a:endParaRP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600">
                <a:latin typeface="Arial Rounded MT Bold" pitchFamily="34" charset="0"/>
              </a:rPr>
              <a:t>a statement about a group of people or things that is based </a:t>
            </a:r>
            <a:r>
              <a:rPr lang="en-US" sz="2600" smtClean="0">
                <a:latin typeface="Arial Rounded MT Bold" pitchFamily="34" charset="0"/>
              </a:rPr>
              <a:t>on</a:t>
            </a:r>
            <a:r>
              <a:rPr lang="hu-HU" sz="2600" smtClean="0">
                <a:latin typeface="Arial Rounded MT Bold" pitchFamily="34" charset="0"/>
              </a:rPr>
              <a:t> </a:t>
            </a:r>
            <a:r>
              <a:rPr lang="en-US" sz="2600" smtClean="0">
                <a:latin typeface="Arial Rounded MT Bold" pitchFamily="34" charset="0"/>
              </a:rPr>
              <a:t>only </a:t>
            </a:r>
            <a:r>
              <a:rPr lang="en-US" sz="2600">
                <a:latin typeface="Arial Rounded MT Bold" pitchFamily="34" charset="0"/>
              </a:rPr>
              <a:t>a few people or things in that group</a:t>
            </a: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600">
                <a:latin typeface="Arial Rounded MT Bold" pitchFamily="34" charset="0"/>
              </a:rPr>
              <a:t>the act or process of forming opinions that are based on a </a:t>
            </a:r>
            <a:r>
              <a:rPr lang="en-US" sz="2600" smtClean="0">
                <a:latin typeface="Arial Rounded MT Bold" pitchFamily="34" charset="0"/>
              </a:rPr>
              <a:t>small</a:t>
            </a:r>
            <a:r>
              <a:rPr lang="hu-HU" sz="2600" smtClean="0">
                <a:latin typeface="Arial Rounded MT Bold" pitchFamily="34" charset="0"/>
              </a:rPr>
              <a:t> </a:t>
            </a:r>
            <a:r>
              <a:rPr lang="hu-HU" sz="2600" err="1" smtClean="0">
                <a:latin typeface="Arial Rounded MT Bold" pitchFamily="34" charset="0"/>
              </a:rPr>
              <a:t>amount</a:t>
            </a:r>
            <a:r>
              <a:rPr lang="hu-HU" sz="2600" smtClean="0">
                <a:latin typeface="Arial Rounded MT Bold" pitchFamily="34" charset="0"/>
              </a:rPr>
              <a:t> </a:t>
            </a:r>
            <a:r>
              <a:rPr lang="hu-HU" sz="2600">
                <a:latin typeface="Arial Rounded MT Bold" pitchFamily="34" charset="0"/>
              </a:rPr>
              <a:t>of </a:t>
            </a:r>
            <a:r>
              <a:rPr lang="hu-HU" sz="2600" err="1">
                <a:latin typeface="Arial Rounded MT Bold" pitchFamily="34" charset="0"/>
              </a:rPr>
              <a:t>information</a:t>
            </a:r>
            <a:endParaRPr lang="de-DE" sz="2600" b="1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9489" y="726207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/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Part I / </a:t>
            </a:r>
            <a:fld id="{191D9B7D-CA6A-47E5-9F17-5336D7AE230F}" type="slidenum"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pPr algn="ctr" eaLnBrk="1"/>
              <a:t>9</a:t>
            </a:fld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Coloring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folding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solids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99" y="0"/>
            <a:ext cx="6480000" cy="3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5584" rIns="90000" bIns="45000">
            <a:no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 – 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Around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sz="1200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1200" b="1" err="1" smtClean="0">
                <a:solidFill>
                  <a:schemeClr val="accent6">
                    <a:lumMod val="75000"/>
                  </a:schemeClr>
                </a:solidFill>
              </a:rPr>
              <a:t>word</a:t>
            </a:r>
            <a:endParaRPr lang="de-DE" sz="12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9568" y="437795"/>
            <a:ext cx="9361487" cy="11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hu-HU" sz="3600" b="1" smtClean="0">
                <a:latin typeface="Arial Rounded MT Bold" pitchFamily="34" charset="0"/>
              </a:rPr>
              <a:t>The </a:t>
            </a:r>
            <a:r>
              <a:rPr lang="hu-HU" sz="3600" b="1" err="1" smtClean="0">
                <a:latin typeface="Arial Rounded MT Bold" pitchFamily="34" charset="0"/>
              </a:rPr>
              <a:t>answers</a:t>
            </a:r>
            <a:r>
              <a:rPr lang="hu-HU" sz="3600" b="1" smtClean="0">
                <a:latin typeface="Arial Rounded MT Bold" pitchFamily="34" charset="0"/>
              </a:rPr>
              <a:t> – </a:t>
            </a:r>
            <a:br>
              <a:rPr lang="hu-HU" sz="3600" b="1" smtClean="0">
                <a:latin typeface="Arial Rounded MT Bold" pitchFamily="34" charset="0"/>
              </a:rPr>
            </a:br>
            <a:r>
              <a:rPr lang="hu-HU" sz="3600" b="1" err="1" smtClean="0">
                <a:latin typeface="Arial Rounded MT Bold" pitchFamily="34" charset="0"/>
              </a:rPr>
              <a:t>Marriam-Webster</a:t>
            </a:r>
            <a:r>
              <a:rPr lang="hu-HU" sz="3600" b="1" smtClean="0">
                <a:latin typeface="Arial Rounded MT Bold" pitchFamily="34" charset="0"/>
              </a:rPr>
              <a:t> </a:t>
            </a:r>
            <a:r>
              <a:rPr lang="hu-HU" sz="3600" b="1" err="1" smtClean="0">
                <a:latin typeface="Arial Rounded MT Bold" pitchFamily="34" charset="0"/>
              </a:rPr>
              <a:t>dictionary</a:t>
            </a:r>
            <a:endParaRPr lang="hu-HU" sz="3600" b="1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84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</TotalTime>
  <Words>2512</Words>
  <Application>Microsoft Office PowerPoint</Application>
  <PresentationFormat>Egyéni</PresentationFormat>
  <Paragraphs>371</Paragraphs>
  <Slides>41</Slides>
  <Notes>41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wg</dc:creator>
  <cp:lastModifiedBy>wg</cp:lastModifiedBy>
  <cp:revision>139</cp:revision>
  <cp:lastPrinted>1601-01-01T00:00:00Z</cp:lastPrinted>
  <dcterms:created xsi:type="dcterms:W3CDTF">2009-04-16T09:32:33Z</dcterms:created>
  <dcterms:modified xsi:type="dcterms:W3CDTF">2018-01-06T19:01:37Z</dcterms:modified>
</cp:coreProperties>
</file>